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6">
          <p15:clr>
            <a:srgbClr val="A4A3A4"/>
          </p15:clr>
        </p15:guide>
        <p15:guide id="2" orient="horz" pos="360">
          <p15:clr>
            <a:srgbClr val="A4A3A4"/>
          </p15:clr>
        </p15:guide>
      </p15:sldGuideLst>
    </p:ext>
    <p:ext uri="http://customooxmlschemas.google.com/">
      <go:slidesCustomData xmlns:go="http://customooxmlschemas.google.com/" r:id="rId26" roundtripDataSignature="AMtx7mhk1JP9ZAXg/hKkDWIxAbutsI3D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6"/>
        <p:guide pos="3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92" name="Google Shape;192;p1: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6bd63196c1_1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85" name="Google Shape;385;g16bd63196c1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6bd63196c1_1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06" name="Google Shape;406;g16bd63196c1_1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8fe975d1b0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29" name="Google Shape;429;g18fe975d1b0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8fe975d1b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45" name="Google Shape;445;g18fe975d1b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8fe975d1b0_0_2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68" name="Google Shape;468;g18fe975d1b0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8fe975d1b0_0_2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95" name="Google Shape;495;g18fe975d1b0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7d58849a11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AutoNum type="arabicPeriod"/>
            </a:pPr>
            <a:r>
              <a:rPr lang="en-US"/>
              <a:t>Mutually exclusive here: no consideration for distance from exists and traffic since used them in optimization</a:t>
            </a:r>
            <a:endParaRPr/>
          </a:p>
        </p:txBody>
      </p:sp>
      <p:sp>
        <p:nvSpPr>
          <p:cNvPr id="515" name="Google Shape;515;g17d58849a11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594ededcb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535" name="Google Shape;535;g1594ededcb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542" name="Google Shape;5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7d6ed877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g17d6ed877b5_0_0: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548" name="Google Shape;548;g17d6ed877b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00" name="Google Shape;2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6e17af7367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16e17af7367_0_816: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555" name="Google Shape;555;g16e17af7367_0_8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94ededcb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17" name="Google Shape;217;g1594ededcb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594ededcb6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31" name="Google Shape;231;g1594ededcb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67c0562001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38" name="Google Shape;238;g167c056200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8fe975d1b0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84" name="Google Shape;284;g18fe975d1b0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8fe975d1b0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05" name="Google Shape;305;g18fe975d1b0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9008c9037d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35" name="Google Shape;335;g19008c9037d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6bd63196c1_1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58" name="Google Shape;358;g16bd63196c1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1.vml"/><Relationship Id="rId3" Type="http://schemas.openxmlformats.org/officeDocument/2006/relationships/oleObject" Target="../embeddings/oleObject1.bin"/><Relationship Id="rId4" Type="http://schemas.openxmlformats.org/officeDocument/2006/relationships/oleObject" Target="../embeddings/oleObject1.bin"/><Relationship Id="rId5"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3.vml"/><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 Right dark vertical image" showMasterSp="0">
  <p:cSld name="1_TITLE SLIDE 2 - Right dark vertical image">
    <p:spTree>
      <p:nvGrpSpPr>
        <p:cNvPr id="12" name="Shape 12"/>
        <p:cNvGrpSpPr/>
        <p:nvPr/>
      </p:nvGrpSpPr>
      <p:grpSpPr>
        <a:xfrm>
          <a:off x="0" y="0"/>
          <a:ext cx="0" cy="0"/>
          <a:chOff x="0" y="0"/>
          <a:chExt cx="0" cy="0"/>
        </a:xfrm>
      </p:grpSpPr>
      <p:pic>
        <p:nvPicPr>
          <p:cNvPr id="13" name="Google Shape;13;p14"/>
          <p:cNvPicPr preferRelativeResize="0"/>
          <p:nvPr/>
        </p:nvPicPr>
        <p:blipFill rotWithShape="1">
          <a:blip r:embed="rId2">
            <a:alphaModFix/>
          </a:blip>
          <a:srcRect b="15980" l="-515" r="774" t="7474"/>
          <a:stretch/>
        </p:blipFill>
        <p:spPr>
          <a:xfrm>
            <a:off x="-96250" y="-144380"/>
            <a:ext cx="12400545" cy="7146759"/>
          </a:xfrm>
          <a:prstGeom prst="rect">
            <a:avLst/>
          </a:prstGeom>
          <a:noFill/>
          <a:ln>
            <a:noFill/>
          </a:ln>
        </p:spPr>
      </p:pic>
      <p:sp>
        <p:nvSpPr>
          <p:cNvPr id="14" name="Google Shape;14;p14"/>
          <p:cNvSpPr txBox="1"/>
          <p:nvPr>
            <p:ph type="ctrTitle"/>
          </p:nvPr>
        </p:nvSpPr>
        <p:spPr>
          <a:xfrm>
            <a:off x="969600" y="1339200"/>
            <a:ext cx="8256000" cy="35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1000"/>
              <a:buFont typeface="Arial"/>
              <a:buNone/>
              <a:defRPr sz="11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
          <p:cNvSpPr txBox="1"/>
          <p:nvPr>
            <p:ph idx="1" type="body"/>
          </p:nvPr>
        </p:nvSpPr>
        <p:spPr>
          <a:xfrm>
            <a:off x="1008000" y="5036400"/>
            <a:ext cx="821760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 name="Google Shape;16;p14"/>
          <p:cNvSpPr/>
          <p:nvPr/>
        </p:nvSpPr>
        <p:spPr>
          <a:xfrm>
            <a:off x="969600" y="770400"/>
            <a:ext cx="777600" cy="316800"/>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HART TEXT">
  <p:cSld name="2 COLUMN CHART TEXT">
    <p:spTree>
      <p:nvGrpSpPr>
        <p:cNvPr id="66" name="Shape 66"/>
        <p:cNvGrpSpPr/>
        <p:nvPr/>
      </p:nvGrpSpPr>
      <p:grpSpPr>
        <a:xfrm>
          <a:off x="0" y="0"/>
          <a:ext cx="0" cy="0"/>
          <a:chOff x="0" y="0"/>
          <a:chExt cx="0" cy="0"/>
        </a:xfrm>
      </p:grpSpPr>
      <p:sp>
        <p:nvSpPr>
          <p:cNvPr id="67" name="Google Shape;67;p31"/>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1"/>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31"/>
          <p:cNvSpPr/>
          <p:nvPr>
            <p:ph idx="3" type="chart"/>
          </p:nvPr>
        </p:nvSpPr>
        <p:spPr>
          <a:xfrm>
            <a:off x="10032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Right light vertical image" showMasterSp="0">
  <p:cSld name="TITLE SLIDE 1 - Right light vertical image">
    <p:spTree>
      <p:nvGrpSpPr>
        <p:cNvPr id="70" name="Shape 70"/>
        <p:cNvGrpSpPr/>
        <p:nvPr/>
      </p:nvGrpSpPr>
      <p:grpSpPr>
        <a:xfrm>
          <a:off x="0" y="0"/>
          <a:ext cx="0" cy="0"/>
          <a:chOff x="0" y="0"/>
          <a:chExt cx="0" cy="0"/>
        </a:xfrm>
      </p:grpSpPr>
      <p:pic>
        <p:nvPicPr>
          <p:cNvPr id="71" name="Google Shape;71;p19"/>
          <p:cNvPicPr preferRelativeResize="0"/>
          <p:nvPr/>
        </p:nvPicPr>
        <p:blipFill rotWithShape="1">
          <a:blip r:embed="rId2">
            <a:alphaModFix/>
          </a:blip>
          <a:srcRect b="0" l="0" r="0" t="0"/>
          <a:stretch/>
        </p:blipFill>
        <p:spPr>
          <a:xfrm>
            <a:off x="0" y="0"/>
            <a:ext cx="12188952" cy="6858000"/>
          </a:xfrm>
          <a:custGeom>
            <a:rect b="b" l="l" r="r" t="t"/>
            <a:pathLst>
              <a:path extrusionOk="0" h="6858000" w="12188952">
                <a:moveTo>
                  <a:pt x="0" y="0"/>
                </a:moveTo>
                <a:lnTo>
                  <a:pt x="12188952" y="0"/>
                </a:lnTo>
                <a:lnTo>
                  <a:pt x="12188952" y="6858000"/>
                </a:lnTo>
                <a:lnTo>
                  <a:pt x="0" y="6858000"/>
                </a:lnTo>
                <a:close/>
              </a:path>
            </a:pathLst>
          </a:custGeom>
          <a:noFill/>
          <a:ln>
            <a:noFill/>
          </a:ln>
        </p:spPr>
      </p:pic>
      <p:sp>
        <p:nvSpPr>
          <p:cNvPr id="72" name="Google Shape;72;p19"/>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 name="Google Shape;73;p19"/>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9"/>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5" name="Google Shape;75;p19"/>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Right light vertical image" showMasterSp="0">
  <p:cSld name="TITLE SLIDE 2 - Right light vertical image">
    <p:spTree>
      <p:nvGrpSpPr>
        <p:cNvPr id="76" name="Shape 76"/>
        <p:cNvGrpSpPr/>
        <p:nvPr/>
      </p:nvGrpSpPr>
      <p:grpSpPr>
        <a:xfrm>
          <a:off x="0" y="0"/>
          <a:ext cx="0" cy="0"/>
          <a:chOff x="0" y="0"/>
          <a:chExt cx="0" cy="0"/>
        </a:xfrm>
      </p:grpSpPr>
      <p:graphicFrame>
        <p:nvGraphicFramePr>
          <p:cNvPr id="77" name="Google Shape;77;p20"/>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77" name="Google Shape;77;p20"/>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78" name="Google Shape;78;p20"/>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 name="Google Shape;79;p20"/>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0"/>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81" name="Google Shape;81;p20"/>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Right light vertical image" showMasterSp="0">
  <p:cSld name="TITLE SLIDE 3 - Right light vertical image">
    <p:spTree>
      <p:nvGrpSpPr>
        <p:cNvPr id="82" name="Shape 82"/>
        <p:cNvGrpSpPr/>
        <p:nvPr/>
      </p:nvGrpSpPr>
      <p:grpSpPr>
        <a:xfrm>
          <a:off x="0" y="0"/>
          <a:ext cx="0" cy="0"/>
          <a:chOff x="0" y="0"/>
          <a:chExt cx="0" cy="0"/>
        </a:xfrm>
      </p:grpSpPr>
      <p:graphicFrame>
        <p:nvGraphicFramePr>
          <p:cNvPr id="83" name="Google Shape;83;p21"/>
          <p:cNvGraphicFramePr/>
          <p:nvPr/>
        </p:nvGraphicFramePr>
        <p:xfrm>
          <a:off x="0" y="-6350"/>
          <a:ext cx="12186362" cy="6864350"/>
        </p:xfrm>
        <a:graphic>
          <a:graphicData uri="http://schemas.openxmlformats.org/presentationml/2006/ole">
            <mc:AlternateContent>
              <mc:Choice Requires="v">
                <p:oleObj r:id="rId3" imgH="6864350" imgW="12186362" progId="" spid="_x0000_s1">
                  <p:embed/>
                </p:oleObj>
              </mc:Choice>
              <mc:Fallback>
                <p:oleObj r:id="rId4" imgH="6864350" imgW="12186362" progId="">
                  <p:embed/>
                  <p:pic>
                    <p:nvPicPr>
                      <p:cNvPr id="83" name="Google Shape;83;p21"/>
                      <p:cNvPicPr preferRelativeResize="0"/>
                      <p:nvPr/>
                    </p:nvPicPr>
                    <p:blipFill rotWithShape="1">
                      <a:blip r:embed="rId5">
                        <a:alphaModFix/>
                      </a:blip>
                      <a:srcRect b="0" l="0" r="0" t="0"/>
                      <a:stretch/>
                    </p:blipFill>
                    <p:spPr>
                      <a:xfrm>
                        <a:off x="0" y="-6350"/>
                        <a:ext cx="12186362" cy="6864350"/>
                      </a:xfrm>
                      <a:prstGeom prst="rect">
                        <a:avLst/>
                      </a:prstGeom>
                      <a:noFill/>
                      <a:ln>
                        <a:noFill/>
                      </a:ln>
                    </p:spPr>
                  </p:pic>
                </p:oleObj>
              </mc:Fallback>
            </mc:AlternateContent>
          </a:graphicData>
        </a:graphic>
      </p:graphicFrame>
      <p:sp>
        <p:nvSpPr>
          <p:cNvPr id="84" name="Google Shape;84;p21"/>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 name="Google Shape;85;p21"/>
          <p:cNvSpPr txBox="1"/>
          <p:nvPr>
            <p:ph type="ctrTitle"/>
          </p:nvPr>
        </p:nvSpPr>
        <p:spPr>
          <a:xfrm>
            <a:off x="998460"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338D"/>
              </a:buClr>
              <a:buSzPts val="6000"/>
              <a:buFont typeface="Arial"/>
              <a:buNone/>
              <a:defRPr sz="60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1"/>
          <p:cNvSpPr txBox="1"/>
          <p:nvPr>
            <p:ph idx="1" type="body"/>
          </p:nvPr>
        </p:nvSpPr>
        <p:spPr>
          <a:xfrm>
            <a:off x="998460"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87" name="Google Shape;87;p21"/>
          <p:cNvSpPr txBox="1"/>
          <p:nvPr>
            <p:ph idx="2" type="body"/>
          </p:nvPr>
        </p:nvSpPr>
        <p:spPr>
          <a:xfrm>
            <a:off x="998460"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3 - Right light vertical image" showMasterSp="0">
  <p:cSld name="1_TITLE SLIDE 3 - Right light vertical image">
    <p:spTree>
      <p:nvGrpSpPr>
        <p:cNvPr id="88" name="Shape 88"/>
        <p:cNvGrpSpPr/>
        <p:nvPr/>
      </p:nvGrpSpPr>
      <p:grpSpPr>
        <a:xfrm>
          <a:off x="0" y="0"/>
          <a:ext cx="0" cy="0"/>
          <a:chOff x="0" y="0"/>
          <a:chExt cx="0" cy="0"/>
        </a:xfrm>
      </p:grpSpPr>
      <p:graphicFrame>
        <p:nvGraphicFramePr>
          <p:cNvPr id="89" name="Google Shape;89;p22"/>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89" name="Google Shape;89;p22"/>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90" name="Google Shape;90;p22"/>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 name="Google Shape;91;p22"/>
          <p:cNvSpPr/>
          <p:nvPr/>
        </p:nvSpPr>
        <p:spPr>
          <a:xfrm>
            <a:off x="2091765"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 name="Google Shape;92;p22"/>
          <p:cNvSpPr txBox="1"/>
          <p:nvPr>
            <p:ph type="ctrTitle"/>
          </p:nvPr>
        </p:nvSpPr>
        <p:spPr>
          <a:xfrm>
            <a:off x="2091765"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2"/>
          <p:cNvSpPr txBox="1"/>
          <p:nvPr>
            <p:ph idx="1" type="body"/>
          </p:nvPr>
        </p:nvSpPr>
        <p:spPr>
          <a:xfrm>
            <a:off x="2091765"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94" name="Google Shape;94;p22"/>
          <p:cNvSpPr txBox="1"/>
          <p:nvPr>
            <p:ph idx="2" type="body"/>
          </p:nvPr>
        </p:nvSpPr>
        <p:spPr>
          <a:xfrm>
            <a:off x="2091765"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bg>
      <p:bgPr>
        <a:solidFill>
          <a:srgbClr val="470A68"/>
        </a:solid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
        <p:nvSpPr>
          <p:cNvPr id="98" name="Google Shape;98;p2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u="none" cap="none" strike="noStrike">
                <a:solidFill>
                  <a:schemeClr val="lt1"/>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chemeClr val="lt1"/>
              </a:solidFill>
              <a:latin typeface="Arial"/>
              <a:ea typeface="Arial"/>
              <a:cs typeface="Arial"/>
              <a:sym typeface="Arial"/>
            </a:endParaRPr>
          </a:p>
        </p:txBody>
      </p:sp>
      <p:sp>
        <p:nvSpPr>
          <p:cNvPr id="99" name="Google Shape;99;p2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00" name="Shape 100"/>
        <p:cNvGrpSpPr/>
        <p:nvPr/>
      </p:nvGrpSpPr>
      <p:grpSpPr>
        <a:xfrm>
          <a:off x="0" y="0"/>
          <a:ext cx="0" cy="0"/>
          <a:chOff x="0" y="0"/>
          <a:chExt cx="0" cy="0"/>
        </a:xfrm>
      </p:grpSpPr>
      <p:pic>
        <p:nvPicPr>
          <p:cNvPr id="101" name="Google Shape;101;p24"/>
          <p:cNvPicPr preferRelativeResize="0"/>
          <p:nvPr/>
        </p:nvPicPr>
        <p:blipFill rotWithShape="1">
          <a:blip r:embed="rId2">
            <a:alphaModFix/>
          </a:blip>
          <a:srcRect b="0" l="0" r="0" t="0"/>
          <a:stretch/>
        </p:blipFill>
        <p:spPr>
          <a:xfrm>
            <a:off x="0" y="0"/>
            <a:ext cx="12192000" cy="2828925"/>
          </a:xfrm>
          <a:prstGeom prst="rect">
            <a:avLst/>
          </a:prstGeom>
          <a:noFill/>
          <a:ln>
            <a:noFill/>
          </a:ln>
        </p:spPr>
      </p:pic>
      <p:sp>
        <p:nvSpPr>
          <p:cNvPr id="102" name="Google Shape;102;p24"/>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 name="Google Shape;103;p24"/>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chemeClr val="lt1"/>
              </a:buClr>
              <a:buSzPts val="4200"/>
              <a:buFont typeface="Arial"/>
              <a:buNone/>
              <a:defRPr sz="4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4"/>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105" name="Shape 105"/>
        <p:cNvGrpSpPr/>
        <p:nvPr/>
      </p:nvGrpSpPr>
      <p:grpSpPr>
        <a:xfrm>
          <a:off x="0" y="0"/>
          <a:ext cx="0" cy="0"/>
          <a:chOff x="0" y="0"/>
          <a:chExt cx="0" cy="0"/>
        </a:xfrm>
      </p:grpSpPr>
      <p:grpSp>
        <p:nvGrpSpPr>
          <p:cNvPr id="106" name="Google Shape;106;p25"/>
          <p:cNvGrpSpPr/>
          <p:nvPr/>
        </p:nvGrpSpPr>
        <p:grpSpPr>
          <a:xfrm>
            <a:off x="0" y="0"/>
            <a:ext cx="12192000" cy="2828925"/>
            <a:chOff x="0" y="669852"/>
            <a:chExt cx="12192000" cy="2828925"/>
          </a:xfrm>
        </p:grpSpPr>
        <p:pic>
          <p:nvPicPr>
            <p:cNvPr descr="A picture containing sitting, water, kitchen, table&#10;&#10;Description automatically generated" id="107" name="Google Shape;107;p25"/>
            <p:cNvPicPr preferRelativeResize="0"/>
            <p:nvPr/>
          </p:nvPicPr>
          <p:blipFill rotWithShape="1">
            <a:blip r:embed="rId2">
              <a:alphaModFix/>
            </a:blip>
            <a:srcRect b="0" l="0" r="0" t="0"/>
            <a:stretch/>
          </p:blipFill>
          <p:spPr>
            <a:xfrm>
              <a:off x="6751674" y="669852"/>
              <a:ext cx="5440326" cy="2828925"/>
            </a:xfrm>
            <a:prstGeom prst="rect">
              <a:avLst/>
            </a:prstGeom>
            <a:noFill/>
            <a:ln>
              <a:noFill/>
            </a:ln>
          </p:spPr>
        </p:pic>
        <p:pic>
          <p:nvPicPr>
            <p:cNvPr descr="A picture containing sitting, water, kitchen, table&#10;&#10;Description automatically generated" id="108" name="Google Shape;108;p25"/>
            <p:cNvPicPr preferRelativeResize="0"/>
            <p:nvPr/>
          </p:nvPicPr>
          <p:blipFill rotWithShape="1">
            <a:blip r:embed="rId3">
              <a:alphaModFix/>
            </a:blip>
            <a:srcRect b="0" l="0" r="0" t="0"/>
            <a:stretch/>
          </p:blipFill>
          <p:spPr>
            <a:xfrm>
              <a:off x="0" y="669852"/>
              <a:ext cx="7793665" cy="2828925"/>
            </a:xfrm>
            <a:prstGeom prst="rect">
              <a:avLst/>
            </a:prstGeom>
            <a:noFill/>
            <a:ln>
              <a:noFill/>
            </a:ln>
          </p:spPr>
        </p:pic>
      </p:grpSp>
      <p:sp>
        <p:nvSpPr>
          <p:cNvPr id="109" name="Google Shape;109;p25"/>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 name="Google Shape;110;p25"/>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5"/>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12" name="Shape 112"/>
        <p:cNvGrpSpPr/>
        <p:nvPr/>
      </p:nvGrpSpPr>
      <p:grpSpPr>
        <a:xfrm>
          <a:off x="0" y="0"/>
          <a:ext cx="0" cy="0"/>
          <a:chOff x="0" y="0"/>
          <a:chExt cx="0" cy="0"/>
        </a:xfrm>
      </p:grpSpPr>
      <p:grpSp>
        <p:nvGrpSpPr>
          <p:cNvPr id="113" name="Google Shape;113;p26"/>
          <p:cNvGrpSpPr/>
          <p:nvPr/>
        </p:nvGrpSpPr>
        <p:grpSpPr>
          <a:xfrm>
            <a:off x="0" y="0"/>
            <a:ext cx="12192000" cy="2828925"/>
            <a:chOff x="0" y="0"/>
            <a:chExt cx="12192000" cy="2828925"/>
          </a:xfrm>
        </p:grpSpPr>
        <p:pic>
          <p:nvPicPr>
            <p:cNvPr descr="A picture containing water, cellphone&#10;&#10;Description automatically generated" id="114" name="Google Shape;114;p26"/>
            <p:cNvPicPr preferRelativeResize="0"/>
            <p:nvPr/>
          </p:nvPicPr>
          <p:blipFill rotWithShape="1">
            <a:blip r:embed="rId2">
              <a:alphaModFix/>
            </a:blip>
            <a:srcRect b="0" l="0" r="0" t="0"/>
            <a:stretch/>
          </p:blipFill>
          <p:spPr>
            <a:xfrm>
              <a:off x="4575663" y="0"/>
              <a:ext cx="7616337" cy="2828925"/>
            </a:xfrm>
            <a:prstGeom prst="rect">
              <a:avLst/>
            </a:prstGeom>
            <a:noFill/>
            <a:ln>
              <a:noFill/>
            </a:ln>
          </p:spPr>
        </p:pic>
        <p:pic>
          <p:nvPicPr>
            <p:cNvPr descr="A picture containing water, cellphone&#10;&#10;Description automatically generated" id="115" name="Google Shape;115;p26"/>
            <p:cNvPicPr preferRelativeResize="0"/>
            <p:nvPr/>
          </p:nvPicPr>
          <p:blipFill rotWithShape="1">
            <a:blip r:embed="rId3">
              <a:alphaModFix/>
            </a:blip>
            <a:srcRect b="0" l="0" r="0" t="0"/>
            <a:stretch/>
          </p:blipFill>
          <p:spPr>
            <a:xfrm>
              <a:off x="0" y="0"/>
              <a:ext cx="5241851" cy="2828925"/>
            </a:xfrm>
            <a:prstGeom prst="rect">
              <a:avLst/>
            </a:prstGeom>
            <a:noFill/>
            <a:ln>
              <a:noFill/>
            </a:ln>
          </p:spPr>
        </p:pic>
      </p:grpSp>
      <p:sp>
        <p:nvSpPr>
          <p:cNvPr id="116" name="Google Shape;116;p26"/>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7" name="Google Shape;117;p26"/>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6"/>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pertitle">
  <p:cSld name="Title Only with Supertitle">
    <p:spTree>
      <p:nvGrpSpPr>
        <p:cNvPr id="119" name="Shape 119"/>
        <p:cNvGrpSpPr/>
        <p:nvPr/>
      </p:nvGrpSpPr>
      <p:grpSpPr>
        <a:xfrm>
          <a:off x="0" y="0"/>
          <a:ext cx="0" cy="0"/>
          <a:chOff x="0" y="0"/>
          <a:chExt cx="0" cy="0"/>
        </a:xfrm>
      </p:grpSpPr>
      <p:sp>
        <p:nvSpPr>
          <p:cNvPr id="120" name="Google Shape;120;p27"/>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7"/>
          <p:cNvSpPr txBox="1"/>
          <p:nvPr>
            <p:ph idx="1"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 name="Shape 17"/>
        <p:cNvGrpSpPr/>
        <p:nvPr/>
      </p:nvGrpSpPr>
      <p:grpSpPr>
        <a:xfrm>
          <a:off x="0" y="0"/>
          <a:ext cx="0" cy="0"/>
          <a:chOff x="0" y="0"/>
          <a:chExt cx="0" cy="0"/>
        </a:xfrm>
      </p:grpSpPr>
      <p:sp>
        <p:nvSpPr>
          <p:cNvPr id="18" name="Google Shape;18;p15"/>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 name="Google Shape;19;p15"/>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WO COLUMN TEXT">
    <p:spTree>
      <p:nvGrpSpPr>
        <p:cNvPr id="122" name="Shape 122"/>
        <p:cNvGrpSpPr/>
        <p:nvPr/>
      </p:nvGrpSpPr>
      <p:grpSpPr>
        <a:xfrm>
          <a:off x="0" y="0"/>
          <a:ext cx="0" cy="0"/>
          <a:chOff x="0" y="0"/>
          <a:chExt cx="0" cy="0"/>
        </a:xfrm>
      </p:grpSpPr>
      <p:sp>
        <p:nvSpPr>
          <p:cNvPr id="123" name="Google Shape;123;p29"/>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9"/>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5" name="Google Shape;125;p29"/>
          <p:cNvSpPr txBox="1"/>
          <p:nvPr>
            <p:ph idx="2" type="body"/>
          </p:nvPr>
        </p:nvSpPr>
        <p:spPr>
          <a:xfrm>
            <a:off x="62208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R CHART">
  <p:cSld name="TEXT WITH IMAGE OR CHART">
    <p:spTree>
      <p:nvGrpSpPr>
        <p:cNvPr id="126" name="Shape 126"/>
        <p:cNvGrpSpPr/>
        <p:nvPr/>
      </p:nvGrpSpPr>
      <p:grpSpPr>
        <a:xfrm>
          <a:off x="0" y="0"/>
          <a:ext cx="0" cy="0"/>
          <a:chOff x="0" y="0"/>
          <a:chExt cx="0" cy="0"/>
        </a:xfrm>
      </p:grpSpPr>
      <p:sp>
        <p:nvSpPr>
          <p:cNvPr id="127" name="Google Shape;127;p30"/>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0"/>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9" name="Google Shape;129;p30"/>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HART TEXT">
  <p:cSld name="3 COLUMN CHART TEXT">
    <p:spTree>
      <p:nvGrpSpPr>
        <p:cNvPr id="130" name="Shape 130"/>
        <p:cNvGrpSpPr/>
        <p:nvPr/>
      </p:nvGrpSpPr>
      <p:grpSpPr>
        <a:xfrm>
          <a:off x="0" y="0"/>
          <a:ext cx="0" cy="0"/>
          <a:chOff x="0" y="0"/>
          <a:chExt cx="0" cy="0"/>
        </a:xfrm>
      </p:grpSpPr>
      <p:sp>
        <p:nvSpPr>
          <p:cNvPr id="131" name="Google Shape;131;p33"/>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3"/>
          <p:cNvSpPr/>
          <p:nvPr>
            <p:ph idx="2" type="chart"/>
          </p:nvPr>
        </p:nvSpPr>
        <p:spPr>
          <a:xfrm>
            <a:off x="45504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3" name="Google Shape;133;p33"/>
          <p:cNvSpPr/>
          <p:nvPr>
            <p:ph idx="3" type="chart"/>
          </p:nvPr>
        </p:nvSpPr>
        <p:spPr>
          <a:xfrm>
            <a:off x="1003200" y="1331360"/>
            <a:ext cx="3187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4" name="Google Shape;134;p33"/>
          <p:cNvSpPr txBox="1"/>
          <p:nvPr>
            <p:ph idx="1" type="body"/>
          </p:nvPr>
        </p:nvSpPr>
        <p:spPr>
          <a:xfrm>
            <a:off x="10032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5" name="Google Shape;135;p33"/>
          <p:cNvSpPr/>
          <p:nvPr>
            <p:ph idx="4" type="chart"/>
          </p:nvPr>
        </p:nvSpPr>
        <p:spPr>
          <a:xfrm>
            <a:off x="80496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Google Shape;136;p33"/>
          <p:cNvSpPr txBox="1"/>
          <p:nvPr>
            <p:ph idx="5" type="body"/>
          </p:nvPr>
        </p:nvSpPr>
        <p:spPr>
          <a:xfrm>
            <a:off x="45024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7" name="Google Shape;137;p33"/>
          <p:cNvSpPr txBox="1"/>
          <p:nvPr>
            <p:ph idx="6" type="body"/>
          </p:nvPr>
        </p:nvSpPr>
        <p:spPr>
          <a:xfrm>
            <a:off x="80016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IVE COLUMN">
  <p:cSld name="PROCESS FIVE COLUMN">
    <p:spTree>
      <p:nvGrpSpPr>
        <p:cNvPr id="138" name="Shape 138"/>
        <p:cNvGrpSpPr/>
        <p:nvPr/>
      </p:nvGrpSpPr>
      <p:grpSpPr>
        <a:xfrm>
          <a:off x="0" y="0"/>
          <a:ext cx="0" cy="0"/>
          <a:chOff x="0" y="0"/>
          <a:chExt cx="0" cy="0"/>
        </a:xfrm>
      </p:grpSpPr>
      <p:sp>
        <p:nvSpPr>
          <p:cNvPr id="139" name="Google Shape;139;p34"/>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4"/>
          <p:cNvSpPr txBox="1"/>
          <p:nvPr>
            <p:ph idx="1" type="body"/>
          </p:nvPr>
        </p:nvSpPr>
        <p:spPr>
          <a:xfrm>
            <a:off x="10032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1" name="Google Shape;141;p34"/>
          <p:cNvSpPr txBox="1"/>
          <p:nvPr>
            <p:ph idx="2" type="body"/>
          </p:nvPr>
        </p:nvSpPr>
        <p:spPr>
          <a:xfrm>
            <a:off x="30804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2" name="Google Shape;142;p34"/>
          <p:cNvSpPr txBox="1"/>
          <p:nvPr>
            <p:ph idx="3" type="body"/>
          </p:nvPr>
        </p:nvSpPr>
        <p:spPr>
          <a:xfrm>
            <a:off x="51576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3" name="Google Shape;143;p34"/>
          <p:cNvSpPr txBox="1"/>
          <p:nvPr>
            <p:ph idx="4" type="body"/>
          </p:nvPr>
        </p:nvSpPr>
        <p:spPr>
          <a:xfrm>
            <a:off x="72348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4" name="Google Shape;144;p34"/>
          <p:cNvSpPr/>
          <p:nvPr>
            <p:ph idx="5" type="body"/>
          </p:nvPr>
        </p:nvSpPr>
        <p:spPr>
          <a:xfrm>
            <a:off x="1003200" y="1322388"/>
            <a:ext cx="18768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5" name="Google Shape;145;p34"/>
          <p:cNvSpPr/>
          <p:nvPr>
            <p:ph idx="6" type="body"/>
          </p:nvPr>
        </p:nvSpPr>
        <p:spPr>
          <a:xfrm>
            <a:off x="30804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6" name="Google Shape;146;p34"/>
          <p:cNvSpPr/>
          <p:nvPr>
            <p:ph idx="7" type="body"/>
          </p:nvPr>
        </p:nvSpPr>
        <p:spPr>
          <a:xfrm>
            <a:off x="51576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7" name="Google Shape;147;p34"/>
          <p:cNvSpPr/>
          <p:nvPr>
            <p:ph idx="8" type="body"/>
          </p:nvPr>
        </p:nvSpPr>
        <p:spPr>
          <a:xfrm>
            <a:off x="72348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34"/>
          <p:cNvSpPr/>
          <p:nvPr>
            <p:ph idx="9" type="body"/>
          </p:nvPr>
        </p:nvSpPr>
        <p:spPr>
          <a:xfrm>
            <a:off x="93120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9" name="Google Shape;149;p34"/>
          <p:cNvSpPr txBox="1"/>
          <p:nvPr>
            <p:ph idx="13" type="body"/>
          </p:nvPr>
        </p:nvSpPr>
        <p:spPr>
          <a:xfrm>
            <a:off x="93120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OUR COLUMN">
  <p:cSld name="PROCESS FOUR COLUMN">
    <p:spTree>
      <p:nvGrpSpPr>
        <p:cNvPr id="150" name="Shape 150"/>
        <p:cNvGrpSpPr/>
        <p:nvPr/>
      </p:nvGrpSpPr>
      <p:grpSpPr>
        <a:xfrm>
          <a:off x="0" y="0"/>
          <a:ext cx="0" cy="0"/>
          <a:chOff x="0" y="0"/>
          <a:chExt cx="0" cy="0"/>
        </a:xfrm>
      </p:grpSpPr>
      <p:sp>
        <p:nvSpPr>
          <p:cNvPr id="151" name="Google Shape;151;p35"/>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5"/>
          <p:cNvSpPr txBox="1"/>
          <p:nvPr>
            <p:ph idx="1" type="body"/>
          </p:nvPr>
        </p:nvSpPr>
        <p:spPr>
          <a:xfrm>
            <a:off x="10032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3" name="Google Shape;153;p35"/>
          <p:cNvSpPr txBox="1"/>
          <p:nvPr>
            <p:ph idx="2" type="body"/>
          </p:nvPr>
        </p:nvSpPr>
        <p:spPr>
          <a:xfrm>
            <a:off x="36160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4" name="Google Shape;154;p35"/>
          <p:cNvSpPr txBox="1"/>
          <p:nvPr>
            <p:ph idx="3" type="body"/>
          </p:nvPr>
        </p:nvSpPr>
        <p:spPr>
          <a:xfrm>
            <a:off x="62288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5" name="Google Shape;155;p35"/>
          <p:cNvSpPr txBox="1"/>
          <p:nvPr>
            <p:ph idx="4" type="body"/>
          </p:nvPr>
        </p:nvSpPr>
        <p:spPr>
          <a:xfrm>
            <a:off x="88416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6" name="Google Shape;156;p35"/>
          <p:cNvSpPr/>
          <p:nvPr>
            <p:ph idx="5" type="body"/>
          </p:nvPr>
        </p:nvSpPr>
        <p:spPr>
          <a:xfrm>
            <a:off x="994833" y="1322388"/>
            <a:ext cx="23472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7" name="Google Shape;157;p35"/>
          <p:cNvSpPr/>
          <p:nvPr>
            <p:ph idx="6" type="body"/>
          </p:nvPr>
        </p:nvSpPr>
        <p:spPr>
          <a:xfrm>
            <a:off x="3610422"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8" name="Google Shape;158;p35"/>
          <p:cNvSpPr/>
          <p:nvPr>
            <p:ph idx="7" type="body"/>
          </p:nvPr>
        </p:nvSpPr>
        <p:spPr>
          <a:xfrm>
            <a:off x="6226011"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9" name="Google Shape;159;p35"/>
          <p:cNvSpPr/>
          <p:nvPr>
            <p:ph idx="8" type="body"/>
          </p:nvPr>
        </p:nvSpPr>
        <p:spPr>
          <a:xfrm>
            <a:off x="8841600"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WITH CENTER">
  <p:cSld name="QUAD WITH CENTER">
    <p:spTree>
      <p:nvGrpSpPr>
        <p:cNvPr id="160" name="Shape 160"/>
        <p:cNvGrpSpPr/>
        <p:nvPr/>
      </p:nvGrpSpPr>
      <p:grpSpPr>
        <a:xfrm>
          <a:off x="0" y="0"/>
          <a:ext cx="0" cy="0"/>
          <a:chOff x="0" y="0"/>
          <a:chExt cx="0" cy="0"/>
        </a:xfrm>
      </p:grpSpPr>
      <p:sp>
        <p:nvSpPr>
          <p:cNvPr id="161" name="Google Shape;161;p36"/>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36"/>
          <p:cNvSpPr/>
          <p:nvPr>
            <p:ph idx="1" type="body"/>
          </p:nvPr>
        </p:nvSpPr>
        <p:spPr>
          <a:xfrm>
            <a:off x="5306559" y="2757950"/>
            <a:ext cx="1660995" cy="1659600"/>
          </a:xfrm>
          <a:prstGeom prst="ellipse">
            <a:avLst/>
          </a:prstGeom>
          <a:solidFill>
            <a:schemeClr val="accent1"/>
          </a:solidFill>
          <a:ln>
            <a:noFill/>
          </a:ln>
        </p:spPr>
        <p:txBody>
          <a:bodyPr anchorCtr="1" anchor="ctr" bIns="54000" lIns="54000" spcFirstLastPara="1" rIns="54000" wrap="square" tIns="54000">
            <a:noAutofit/>
          </a:bodyPr>
          <a:lstStyle>
            <a:lvl1pPr indent="-228600" lvl="0" marL="457200" algn="ctr">
              <a:lnSpc>
                <a:spcPct val="100000"/>
              </a:lnSpc>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3" name="Google Shape;163;p36"/>
          <p:cNvSpPr txBox="1"/>
          <p:nvPr>
            <p:ph idx="2" type="body"/>
          </p:nvPr>
        </p:nvSpPr>
        <p:spPr>
          <a:xfrm>
            <a:off x="1003347"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4" name="Google Shape;164;p36"/>
          <p:cNvSpPr txBox="1"/>
          <p:nvPr>
            <p:ph idx="3" type="body"/>
          </p:nvPr>
        </p:nvSpPr>
        <p:spPr>
          <a:xfrm>
            <a:off x="1003347" y="4015250"/>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200"/>
              <a:buFont typeface="Arial"/>
              <a:buNone/>
              <a:defRPr b="1" sz="12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5" name="Google Shape;165;p36"/>
          <p:cNvSpPr txBox="1"/>
          <p:nvPr>
            <p:ph idx="4" type="body"/>
          </p:nvPr>
        </p:nvSpPr>
        <p:spPr>
          <a:xfrm>
            <a:off x="7344001"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6" name="Google Shape;166;p36"/>
          <p:cNvSpPr txBox="1"/>
          <p:nvPr>
            <p:ph idx="5" type="body"/>
          </p:nvPr>
        </p:nvSpPr>
        <p:spPr>
          <a:xfrm>
            <a:off x="7344001" y="4015250"/>
            <a:ext cx="3847695" cy="388800"/>
          </a:xfrm>
          <a:prstGeom prst="rect">
            <a:avLst/>
          </a:prstGeom>
          <a:solidFill>
            <a:srgbClr val="00338D"/>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7" name="Google Shape;167;p36"/>
          <p:cNvSpPr/>
          <p:nvPr/>
        </p:nvSpPr>
        <p:spPr>
          <a:xfrm rot="2700000">
            <a:off x="5088625"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6"/>
          <p:cNvSpPr txBox="1"/>
          <p:nvPr/>
        </p:nvSpPr>
        <p:spPr>
          <a:xfrm rot="-8100000">
            <a:off x="5106205"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69" name="Google Shape;169;p36"/>
          <p:cNvSpPr txBox="1"/>
          <p:nvPr>
            <p:ph idx="6" type="body"/>
          </p:nvPr>
        </p:nvSpPr>
        <p:spPr>
          <a:xfrm>
            <a:off x="1003347"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0" name="Google Shape;170;p36"/>
          <p:cNvSpPr txBox="1"/>
          <p:nvPr>
            <p:ph idx="7" type="body"/>
          </p:nvPr>
        </p:nvSpPr>
        <p:spPr>
          <a:xfrm>
            <a:off x="1003347"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1" name="Google Shape;171;p36"/>
          <p:cNvSpPr txBox="1"/>
          <p:nvPr>
            <p:ph idx="8" type="body"/>
          </p:nvPr>
        </p:nvSpPr>
        <p:spPr>
          <a:xfrm>
            <a:off x="7342095"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2" name="Google Shape;172;p36"/>
          <p:cNvSpPr txBox="1"/>
          <p:nvPr>
            <p:ph idx="9" type="body"/>
          </p:nvPr>
        </p:nvSpPr>
        <p:spPr>
          <a:xfrm>
            <a:off x="7342095"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3" name="Google Shape;173;p36"/>
          <p:cNvSpPr/>
          <p:nvPr/>
        </p:nvSpPr>
        <p:spPr>
          <a:xfrm flipH="1" rot="-2700000">
            <a:off x="6742978"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6"/>
          <p:cNvSpPr txBox="1"/>
          <p:nvPr/>
        </p:nvSpPr>
        <p:spPr>
          <a:xfrm flipH="1" rot="8100000">
            <a:off x="6845438"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75" name="Google Shape;175;p36"/>
          <p:cNvSpPr/>
          <p:nvPr/>
        </p:nvSpPr>
        <p:spPr>
          <a:xfrm flipH="1" rot="8100000">
            <a:off x="5088624"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6"/>
          <p:cNvSpPr txBox="1"/>
          <p:nvPr/>
        </p:nvSpPr>
        <p:spPr>
          <a:xfrm flipH="1" rot="-2700000">
            <a:off x="5106180"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77" name="Google Shape;177;p36"/>
          <p:cNvSpPr/>
          <p:nvPr/>
        </p:nvSpPr>
        <p:spPr>
          <a:xfrm rot="-8100000">
            <a:off x="6742977"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6"/>
          <p:cNvSpPr txBox="1"/>
          <p:nvPr/>
        </p:nvSpPr>
        <p:spPr>
          <a:xfrm rot="2700000">
            <a:off x="6845438"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solidFill>
          <a:schemeClr val="accent1"/>
        </a:solidFill>
      </p:bgPr>
    </p:bg>
    <p:spTree>
      <p:nvGrpSpPr>
        <p:cNvPr id="179" name="Shape 179"/>
        <p:cNvGrpSpPr/>
        <p:nvPr/>
      </p:nvGrpSpPr>
      <p:grpSpPr>
        <a:xfrm>
          <a:off x="0" y="0"/>
          <a:ext cx="0" cy="0"/>
          <a:chOff x="0" y="0"/>
          <a:chExt cx="0" cy="0"/>
        </a:xfrm>
      </p:grpSpPr>
      <p:sp>
        <p:nvSpPr>
          <p:cNvPr id="180" name="Google Shape;180;p39"/>
          <p:cNvSpPr txBox="1"/>
          <p:nvPr>
            <p:ph type="ctrTitle"/>
          </p:nvPr>
        </p:nvSpPr>
        <p:spPr>
          <a:xfrm>
            <a:off x="2729163" y="1368796"/>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9"/>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39"/>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39"/>
          <p:cNvSpPr txBox="1"/>
          <p:nvPr>
            <p:ph idx="1" type="body"/>
          </p:nvPr>
        </p:nvSpPr>
        <p:spPr>
          <a:xfrm>
            <a:off x="2729163" y="5324396"/>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bg>
      <p:bgPr>
        <a:solidFill>
          <a:schemeClr val="dk2"/>
        </a:solidFill>
      </p:bgPr>
    </p:bg>
    <p:spTree>
      <p:nvGrpSpPr>
        <p:cNvPr id="184" name="Shape 184"/>
        <p:cNvGrpSpPr/>
        <p:nvPr/>
      </p:nvGrpSpPr>
      <p:grpSpPr>
        <a:xfrm>
          <a:off x="0" y="0"/>
          <a:ext cx="0" cy="0"/>
          <a:chOff x="0" y="0"/>
          <a:chExt cx="0" cy="0"/>
        </a:xfrm>
      </p:grpSpPr>
      <p:sp>
        <p:nvSpPr>
          <p:cNvPr id="185" name="Google Shape;185;p40"/>
          <p:cNvSpPr txBox="1"/>
          <p:nvPr>
            <p:ph type="ctrTitle"/>
          </p:nvPr>
        </p:nvSpPr>
        <p:spPr>
          <a:xfrm>
            <a:off x="2729163" y="1377109"/>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0"/>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40"/>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p40"/>
          <p:cNvSpPr txBox="1"/>
          <p:nvPr>
            <p:ph idx="1" type="body"/>
          </p:nvPr>
        </p:nvSpPr>
        <p:spPr>
          <a:xfrm>
            <a:off x="2729163" y="5332709"/>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BLUE">
  <p:cSld name="2 COLUMN BLUE">
    <p:spTree>
      <p:nvGrpSpPr>
        <p:cNvPr id="20" name="Shape 20"/>
        <p:cNvGrpSpPr/>
        <p:nvPr/>
      </p:nvGrpSpPr>
      <p:grpSpPr>
        <a:xfrm>
          <a:off x="0" y="0"/>
          <a:ext cx="0" cy="0"/>
          <a:chOff x="0" y="0"/>
          <a:chExt cx="0" cy="0"/>
        </a:xfrm>
      </p:grpSpPr>
      <p:sp>
        <p:nvSpPr>
          <p:cNvPr id="21" name="Google Shape;21;p37"/>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7"/>
          <p:cNvSpPr txBox="1"/>
          <p:nvPr>
            <p:ph idx="1" type="body"/>
          </p:nvPr>
        </p:nvSpPr>
        <p:spPr>
          <a:xfrm>
            <a:off x="10032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3" name="Google Shape;23;p37"/>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4" name="Google Shape;24;p37"/>
          <p:cNvSpPr txBox="1"/>
          <p:nvPr>
            <p:ph idx="3" type="body"/>
          </p:nvPr>
        </p:nvSpPr>
        <p:spPr>
          <a:xfrm>
            <a:off x="62208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5" name="Google Shape;25;p37"/>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26" name="Shape 26"/>
        <p:cNvGrpSpPr/>
        <p:nvPr/>
      </p:nvGrpSpPr>
      <p:grpSpPr>
        <a:xfrm>
          <a:off x="0" y="0"/>
          <a:ext cx="0" cy="0"/>
          <a:chOff x="0" y="0"/>
          <a:chExt cx="0" cy="0"/>
        </a:xfrm>
      </p:grpSpPr>
      <p:sp>
        <p:nvSpPr>
          <p:cNvPr id="27" name="Google Shape;27;p38"/>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8"/>
          <p:cNvSpPr txBox="1"/>
          <p:nvPr>
            <p:ph idx="1" type="body"/>
          </p:nvPr>
        </p:nvSpPr>
        <p:spPr>
          <a:xfrm>
            <a:off x="10032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9" name="Google Shape;29;p38"/>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0" name="Google Shape;30;p38"/>
          <p:cNvSpPr txBox="1"/>
          <p:nvPr>
            <p:ph idx="3" type="body"/>
          </p:nvPr>
        </p:nvSpPr>
        <p:spPr>
          <a:xfrm>
            <a:off x="62208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1" name="Google Shape;31;p38"/>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2" name="Google Shape;32;p38"/>
          <p:cNvSpPr txBox="1"/>
          <p:nvPr>
            <p:ph idx="5" type="body"/>
          </p:nvPr>
        </p:nvSpPr>
        <p:spPr>
          <a:xfrm>
            <a:off x="10032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3" name="Google Shape;33;p38"/>
          <p:cNvSpPr txBox="1"/>
          <p:nvPr>
            <p:ph idx="6" type="body"/>
          </p:nvPr>
        </p:nvSpPr>
        <p:spPr>
          <a:xfrm>
            <a:off x="10032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4" name="Google Shape;34;p38"/>
          <p:cNvSpPr txBox="1"/>
          <p:nvPr>
            <p:ph idx="7" type="body"/>
          </p:nvPr>
        </p:nvSpPr>
        <p:spPr>
          <a:xfrm>
            <a:off x="62208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5" name="Google Shape;35;p38"/>
          <p:cNvSpPr txBox="1"/>
          <p:nvPr>
            <p:ph idx="8" type="body"/>
          </p:nvPr>
        </p:nvSpPr>
        <p:spPr>
          <a:xfrm>
            <a:off x="62208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 No image" showMasterSp="0">
  <p:cSld name="TITLE SLIDE 4 - No image">
    <p:bg>
      <p:bgPr>
        <a:solidFill>
          <a:schemeClr val="accent1"/>
        </a:solidFill>
      </p:bgPr>
    </p:bg>
    <p:spTree>
      <p:nvGrpSpPr>
        <p:cNvPr id="36" name="Shape 36"/>
        <p:cNvGrpSpPr/>
        <p:nvPr/>
      </p:nvGrpSpPr>
      <p:grpSpPr>
        <a:xfrm>
          <a:off x="0" y="0"/>
          <a:ext cx="0" cy="0"/>
          <a:chOff x="0" y="0"/>
          <a:chExt cx="0" cy="0"/>
        </a:xfrm>
      </p:grpSpPr>
      <p:sp>
        <p:nvSpPr>
          <p:cNvPr id="37" name="Google Shape;37;p17"/>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 name="Google Shape;38;p17"/>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p:nvPr/>
        </p:nvSpPr>
        <p:spPr>
          <a:xfrm>
            <a:off x="24243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 name="Google Shape;40;p17"/>
          <p:cNvSpPr txBox="1"/>
          <p:nvPr>
            <p:ph idx="1" type="body"/>
          </p:nvPr>
        </p:nvSpPr>
        <p:spPr>
          <a:xfrm>
            <a:off x="2424363" y="5316083"/>
            <a:ext cx="8450350"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1" name="Google Shape;41;p17"/>
          <p:cNvSpPr txBox="1"/>
          <p:nvPr>
            <p:ph idx="2" type="body"/>
          </p:nvPr>
        </p:nvSpPr>
        <p:spPr>
          <a:xfrm>
            <a:off x="2424363" y="5748733"/>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showMasterSp="0">
  <p:cSld name="FINAL SLIDE">
    <p:spTree>
      <p:nvGrpSpPr>
        <p:cNvPr id="42" name="Shape 42"/>
        <p:cNvGrpSpPr/>
        <p:nvPr/>
      </p:nvGrpSpPr>
      <p:grpSpPr>
        <a:xfrm>
          <a:off x="0" y="0"/>
          <a:ext cx="0" cy="0"/>
          <a:chOff x="0" y="0"/>
          <a:chExt cx="0" cy="0"/>
        </a:xfrm>
      </p:grpSpPr>
      <p:sp>
        <p:nvSpPr>
          <p:cNvPr id="43" name="Google Shape;43;p18"/>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 name="Google Shape;44;p18"/>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 name="Google Shape;45;p18"/>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6" name="Google Shape;46;p18"/>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7" name="Google Shape;47;p18"/>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8" name="Google Shape;48;p18"/>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b="1" sz="1200">
                <a:solidFill>
                  <a:schemeClr val="dk2"/>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grpSp>
        <p:nvGrpSpPr>
          <p:cNvPr id="49" name="Google Shape;49;p18"/>
          <p:cNvGrpSpPr/>
          <p:nvPr/>
        </p:nvGrpSpPr>
        <p:grpSpPr>
          <a:xfrm>
            <a:off x="2729163" y="2974450"/>
            <a:ext cx="2094546" cy="384049"/>
            <a:chOff x="1584001" y="2682350"/>
            <a:chExt cx="2094546" cy="384049"/>
          </a:xfrm>
        </p:grpSpPr>
        <p:pic>
          <p:nvPicPr>
            <p:cNvPr id="50" name="Google Shape;50;p18"/>
            <p:cNvPicPr preferRelativeResize="0"/>
            <p:nvPr/>
          </p:nvPicPr>
          <p:blipFill rotWithShape="1">
            <a:blip r:embed="rId2">
              <a:alphaModFix/>
            </a:blip>
            <a:srcRect b="0" l="0" r="0" t="0"/>
            <a:stretch/>
          </p:blipFill>
          <p:spPr>
            <a:xfrm>
              <a:off x="1584001" y="2682350"/>
              <a:ext cx="1273500" cy="384049"/>
            </a:xfrm>
            <a:prstGeom prst="rect">
              <a:avLst/>
            </a:prstGeom>
            <a:noFill/>
            <a:ln>
              <a:noFill/>
            </a:ln>
          </p:spPr>
        </p:pic>
        <p:pic>
          <p:nvPicPr>
            <p:cNvPr id="51" name="Google Shape;51;p18"/>
            <p:cNvPicPr preferRelativeResize="0"/>
            <p:nvPr/>
          </p:nvPicPr>
          <p:blipFill rotWithShape="1">
            <a:blip r:embed="rId3">
              <a:alphaModFix/>
            </a:blip>
            <a:srcRect b="0" l="0" r="0" t="0"/>
            <a:stretch/>
          </p:blipFill>
          <p:spPr>
            <a:xfrm>
              <a:off x="3276023" y="2682350"/>
              <a:ext cx="402524" cy="384049"/>
            </a:xfrm>
            <a:prstGeom prst="rect">
              <a:avLst/>
            </a:prstGeom>
            <a:noFill/>
            <a:ln>
              <a:noFill/>
            </a:ln>
          </p:spPr>
        </p:pic>
        <p:grpSp>
          <p:nvGrpSpPr>
            <p:cNvPr id="52" name="Google Shape;52;p18"/>
            <p:cNvGrpSpPr/>
            <p:nvPr/>
          </p:nvGrpSpPr>
          <p:grpSpPr>
            <a:xfrm>
              <a:off x="2867305" y="2682351"/>
              <a:ext cx="383774" cy="383774"/>
              <a:chOff x="3296507" y="2682351"/>
              <a:chExt cx="383774" cy="383774"/>
            </a:xfrm>
          </p:grpSpPr>
          <p:sp>
            <p:nvSpPr>
              <p:cNvPr id="53" name="Google Shape;53;p18"/>
              <p:cNvSpPr/>
              <p:nvPr/>
            </p:nvSpPr>
            <p:spPr>
              <a:xfrm>
                <a:off x="3296507" y="2682351"/>
                <a:ext cx="383774" cy="383774"/>
              </a:xfrm>
              <a:custGeom>
                <a:rect b="b" l="l" r="r" t="t"/>
                <a:pathLst>
                  <a:path extrusionOk="0" h="2016" w="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 name="Google Shape;54;p18"/>
              <p:cNvSpPr/>
              <p:nvPr/>
            </p:nvSpPr>
            <p:spPr>
              <a:xfrm>
                <a:off x="3389916" y="2775760"/>
                <a:ext cx="196875" cy="196875"/>
              </a:xfrm>
              <a:custGeom>
                <a:rect b="b" l="l" r="r" t="t"/>
                <a:pathLst>
                  <a:path extrusionOk="0" h="1034" w="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 name="Google Shape;55;p18"/>
              <p:cNvSpPr/>
              <p:nvPr/>
            </p:nvSpPr>
            <p:spPr>
              <a:xfrm>
                <a:off x="3567723" y="2748727"/>
                <a:ext cx="46101" cy="46101"/>
              </a:xfrm>
              <a:prstGeom prst="ellipse">
                <a:avLst/>
              </a:pr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CHART TEXT">
  <p:cSld name="1 COLUMN CHART TEXT">
    <p:spTree>
      <p:nvGrpSpPr>
        <p:cNvPr id="56" name="Shape 56"/>
        <p:cNvGrpSpPr/>
        <p:nvPr/>
      </p:nvGrpSpPr>
      <p:grpSpPr>
        <a:xfrm>
          <a:off x="0" y="0"/>
          <a:ext cx="0" cy="0"/>
          <a:chOff x="0" y="0"/>
          <a:chExt cx="0" cy="0"/>
        </a:xfrm>
      </p:grpSpPr>
      <p:sp>
        <p:nvSpPr>
          <p:cNvPr id="57" name="Google Shape;57;p32"/>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2"/>
          <p:cNvSpPr txBox="1"/>
          <p:nvPr>
            <p:ph idx="1" type="body"/>
          </p:nvPr>
        </p:nvSpPr>
        <p:spPr>
          <a:xfrm>
            <a:off x="1003200" y="3742126"/>
            <a:ext cx="10195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9" name="Google Shape;59;p32"/>
          <p:cNvSpPr/>
          <p:nvPr>
            <p:ph idx="2" type="chart"/>
          </p:nvPr>
        </p:nvSpPr>
        <p:spPr>
          <a:xfrm>
            <a:off x="1003200" y="1331360"/>
            <a:ext cx="10195200" cy="213574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Supertitle">
  <p:cSld name="ONE COLUMN TEXT with Supertitle">
    <p:spTree>
      <p:nvGrpSpPr>
        <p:cNvPr id="60" name="Shape 60"/>
        <p:cNvGrpSpPr/>
        <p:nvPr/>
      </p:nvGrpSpPr>
      <p:grpSpPr>
        <a:xfrm>
          <a:off x="0" y="0"/>
          <a:ext cx="0" cy="0"/>
          <a:chOff x="0" y="0"/>
          <a:chExt cx="0" cy="0"/>
        </a:xfrm>
      </p:grpSpPr>
      <p:sp>
        <p:nvSpPr>
          <p:cNvPr id="61" name="Google Shape;61;p28"/>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2" name="Google Shape;62;p28"/>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8"/>
          <p:cNvSpPr txBox="1"/>
          <p:nvPr>
            <p:ph idx="2"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4" name="Shape 64"/>
        <p:cNvGrpSpPr/>
        <p:nvPr/>
      </p:nvGrpSpPr>
      <p:grpSpPr>
        <a:xfrm>
          <a:off x="0" y="0"/>
          <a:ext cx="0" cy="0"/>
          <a:chOff x="0" y="0"/>
          <a:chExt cx="0" cy="0"/>
        </a:xfrm>
      </p:grpSpPr>
      <p:sp>
        <p:nvSpPr>
          <p:cNvPr id="65" name="Google Shape;65;p16"/>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3"/>
          <p:cNvSpPr txBox="1"/>
          <p:nvPr>
            <p:ph idx="1" type="body"/>
          </p:nvPr>
        </p:nvSpPr>
        <p:spPr>
          <a:xfrm>
            <a:off x="998400" y="1331360"/>
            <a:ext cx="10194470" cy="45455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323850" lvl="2" marL="13716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10" name="Google Shape;10;p1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600"/>
              <a:buFont typeface="Arial"/>
              <a:buNone/>
            </a:pPr>
            <a:r>
              <a:rPr b="0" i="0" lang="en-US" sz="600" u="none" cap="none" strike="noStrike">
                <a:solidFill>
                  <a:srgbClr val="A5A5A5"/>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rgbClr val="A5A5A5"/>
              </a:solidFill>
              <a:latin typeface="Arial"/>
              <a:ea typeface="Arial"/>
              <a:cs typeface="Arial"/>
              <a:sym typeface="Arial"/>
            </a:endParaRPr>
          </a:p>
        </p:txBody>
      </p:sp>
      <p:sp>
        <p:nvSpPr>
          <p:cNvPr id="11" name="Google Shape;11;p1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5.xml"/><Relationship Id="rId4" Type="http://schemas.openxmlformats.org/officeDocument/2006/relationships/slide" Target="/ppt/slides/slide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nvSpPr>
        <p:spPr>
          <a:xfrm>
            <a:off x="954601" y="1999275"/>
            <a:ext cx="5449200" cy="2154900"/>
          </a:xfrm>
          <a:prstGeom prst="rect">
            <a:avLst/>
          </a:prstGeom>
          <a:noFill/>
          <a:ln>
            <a:noFill/>
          </a:ln>
        </p:spPr>
        <p:txBody>
          <a:bodyPr anchorCtr="0" anchor="t" bIns="0" lIns="0" spcFirstLastPara="1" rIns="0" wrap="square" tIns="0">
            <a:spAutoFit/>
          </a:bodyPr>
          <a:lstStyle/>
          <a:p>
            <a:pPr indent="0" lvl="0" marL="16510" marR="0" rtl="0" algn="l">
              <a:lnSpc>
                <a:spcPct val="100000"/>
              </a:lnSpc>
              <a:spcBef>
                <a:spcPts val="0"/>
              </a:spcBef>
              <a:spcAft>
                <a:spcPts val="0"/>
              </a:spcAft>
              <a:buClr>
                <a:srgbClr val="FFFFFF"/>
              </a:buClr>
              <a:buSzPts val="8000"/>
              <a:buFont typeface="Arial"/>
              <a:buNone/>
            </a:pPr>
            <a:r>
              <a:rPr b="0" baseline="30000" i="0" lang="en-US" sz="8000" u="none" cap="none" strike="noStrike">
                <a:solidFill>
                  <a:srgbClr val="FFFFFF"/>
                </a:solidFill>
                <a:latin typeface="Arial"/>
                <a:ea typeface="Arial"/>
                <a:cs typeface="Arial"/>
                <a:sym typeface="Arial"/>
              </a:rPr>
              <a:t>DSI Capstone</a:t>
            </a:r>
            <a:br>
              <a:rPr b="0" baseline="30000" i="0" lang="en-US" sz="8000" u="none" cap="none" strike="noStrike">
                <a:solidFill>
                  <a:srgbClr val="FFFFFF"/>
                </a:solidFill>
                <a:latin typeface="Arial"/>
                <a:ea typeface="Arial"/>
                <a:cs typeface="Arial"/>
                <a:sym typeface="Arial"/>
              </a:rPr>
            </a:br>
            <a:r>
              <a:rPr b="0" baseline="30000" i="0" lang="en-US" sz="6000" u="none" cap="none" strike="noStrike">
                <a:solidFill>
                  <a:srgbClr val="FFFFFF"/>
                </a:solidFill>
                <a:latin typeface="Arial"/>
                <a:ea typeface="Arial"/>
                <a:cs typeface="Arial"/>
                <a:sym typeface="Arial"/>
              </a:rPr>
              <a:t>11/</a:t>
            </a:r>
            <a:r>
              <a:rPr baseline="30000" lang="en-US" sz="6000">
                <a:solidFill>
                  <a:srgbClr val="FFFFFF"/>
                </a:solidFill>
              </a:rPr>
              <a:t>14</a:t>
            </a:r>
            <a:r>
              <a:rPr b="0" baseline="30000" i="0" lang="en-US" sz="6000" u="none" cap="none" strike="noStrike">
                <a:solidFill>
                  <a:srgbClr val="FFFFFF"/>
                </a:solidFill>
                <a:latin typeface="Arial"/>
                <a:ea typeface="Arial"/>
                <a:cs typeface="Arial"/>
                <a:sym typeface="Arial"/>
              </a:rPr>
              <a:t> Weekly Update</a:t>
            </a:r>
            <a:endParaRPr b="0" i="0" sz="100" u="none" cap="none" strike="noStrike">
              <a:solidFill>
                <a:srgbClr val="000000"/>
              </a:solidFill>
              <a:latin typeface="Arial"/>
              <a:ea typeface="Arial"/>
              <a:cs typeface="Arial"/>
              <a:sym typeface="Arial"/>
            </a:endParaRPr>
          </a:p>
        </p:txBody>
      </p:sp>
      <p:sp>
        <p:nvSpPr>
          <p:cNvPr id="195" name="Google Shape;195;p1"/>
          <p:cNvSpPr txBox="1"/>
          <p:nvPr/>
        </p:nvSpPr>
        <p:spPr>
          <a:xfrm>
            <a:off x="874698" y="4412655"/>
            <a:ext cx="1889125" cy="487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Nov 1</a:t>
            </a:r>
            <a:r>
              <a:rPr lang="en-US" sz="1500">
                <a:solidFill>
                  <a:schemeClr val="lt1"/>
                </a:solidFill>
              </a:rPr>
              <a:t>7</a:t>
            </a:r>
            <a:r>
              <a:rPr b="0" i="0" lang="en-US" sz="1500" u="none" cap="none" strike="noStrike">
                <a:solidFill>
                  <a:schemeClr val="lt1"/>
                </a:solidFill>
                <a:latin typeface="Arial"/>
                <a:ea typeface="Arial"/>
                <a:cs typeface="Arial"/>
                <a:sym typeface="Arial"/>
              </a:rPr>
              <a:t>, 2022</a:t>
            </a:r>
            <a:endParaRPr b="0" i="0" sz="1400" u="none" cap="none" strike="noStrike">
              <a:solidFill>
                <a:srgbClr val="000000"/>
              </a:solidFill>
              <a:latin typeface="Arial"/>
              <a:ea typeface="Arial"/>
              <a:cs typeface="Arial"/>
              <a:sym typeface="Arial"/>
            </a:endParaRPr>
          </a:p>
        </p:txBody>
      </p:sp>
      <p:sp>
        <p:nvSpPr>
          <p:cNvPr id="196" name="Google Shape;196;p1"/>
          <p:cNvSpPr txBox="1"/>
          <p:nvPr/>
        </p:nvSpPr>
        <p:spPr>
          <a:xfrm>
            <a:off x="13382368" y="654908"/>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197" name="Google Shape;197;p1"/>
          <p:cNvSpPr txBox="1"/>
          <p:nvPr/>
        </p:nvSpPr>
        <p:spPr>
          <a:xfrm>
            <a:off x="13703643" y="2051222"/>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g16bd63196c1_1_94"/>
          <p:cNvPicPr preferRelativeResize="0"/>
          <p:nvPr/>
        </p:nvPicPr>
        <p:blipFill rotWithShape="1">
          <a:blip r:embed="rId3">
            <a:alphaModFix/>
          </a:blip>
          <a:srcRect b="8290" l="13995" r="12345" t="12376"/>
          <a:stretch/>
        </p:blipFill>
        <p:spPr>
          <a:xfrm>
            <a:off x="6254900" y="1399650"/>
            <a:ext cx="5045101" cy="4058695"/>
          </a:xfrm>
          <a:prstGeom prst="rect">
            <a:avLst/>
          </a:prstGeom>
          <a:noFill/>
          <a:ln>
            <a:noFill/>
          </a:ln>
        </p:spPr>
      </p:pic>
      <p:pic>
        <p:nvPicPr>
          <p:cNvPr id="388" name="Google Shape;388;g16bd63196c1_1_94"/>
          <p:cNvPicPr preferRelativeResize="0"/>
          <p:nvPr/>
        </p:nvPicPr>
        <p:blipFill rotWithShape="1">
          <a:blip r:embed="rId4">
            <a:alphaModFix/>
          </a:blip>
          <a:srcRect b="8411" l="14925" r="12017" t="13487"/>
          <a:stretch/>
        </p:blipFill>
        <p:spPr>
          <a:xfrm>
            <a:off x="892000" y="1405775"/>
            <a:ext cx="5022691" cy="4048651"/>
          </a:xfrm>
          <a:prstGeom prst="rect">
            <a:avLst/>
          </a:prstGeom>
          <a:noFill/>
          <a:ln>
            <a:noFill/>
          </a:ln>
        </p:spPr>
      </p:pic>
      <p:sp>
        <p:nvSpPr>
          <p:cNvPr id="389" name="Google Shape;389;g16bd63196c1_1_9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sp>
        <p:nvSpPr>
          <p:cNvPr id="390" name="Google Shape;390;g16bd63196c1_1_94"/>
          <p:cNvSpPr txBox="1"/>
          <p:nvPr/>
        </p:nvSpPr>
        <p:spPr>
          <a:xfrm>
            <a:off x="8287400" y="851675"/>
            <a:ext cx="3012600" cy="554100"/>
          </a:xfrm>
          <a:prstGeom prst="rect">
            <a:avLst/>
          </a:prstGeom>
          <a:noFill/>
          <a:ln>
            <a:noFill/>
          </a:ln>
        </p:spPr>
        <p:txBody>
          <a:bodyPr anchorCtr="0" anchor="t" bIns="91425" lIns="91425" spcFirstLastPara="1" rIns="91425" wrap="square" tIns="91425">
            <a:spAutoFit/>
          </a:bodyPr>
          <a:lstStyle/>
          <a:p>
            <a:pPr indent="-133350" lvl="0" marL="228600" marR="0" rtl="0" algn="l">
              <a:lnSpc>
                <a:spcPct val="100000"/>
              </a:lnSpc>
              <a:spcBef>
                <a:spcPts val="0"/>
              </a:spcBef>
              <a:spcAft>
                <a:spcPts val="0"/>
              </a:spcAft>
              <a:buClr>
                <a:srgbClr val="A5A5A5"/>
              </a:buClr>
              <a:buSzPts val="1200"/>
              <a:buFont typeface="Arial"/>
              <a:buChar char="●"/>
            </a:pPr>
            <a:r>
              <a:rPr b="0" i="0" lang="en-US" sz="1200" u="none" cap="none" strike="noStrike">
                <a:solidFill>
                  <a:srgbClr val="00338D"/>
                </a:solidFill>
                <a:latin typeface="Arial"/>
                <a:ea typeface="Arial"/>
                <a:cs typeface="Arial"/>
                <a:sym typeface="Arial"/>
              </a:rPr>
              <a:t>: Existing EV charging location</a:t>
            </a:r>
            <a:endParaRPr b="0" i="0" sz="1200" u="none" cap="none" strike="noStrike">
              <a:solidFill>
                <a:srgbClr val="00338D"/>
              </a:solidFill>
              <a:latin typeface="Arial"/>
              <a:ea typeface="Arial"/>
              <a:cs typeface="Arial"/>
              <a:sym typeface="Arial"/>
            </a:endParaRPr>
          </a:p>
          <a:p>
            <a:pPr indent="-133350" lvl="0" marL="228600" marR="0" rtl="0" algn="l">
              <a:lnSpc>
                <a:spcPct val="100000"/>
              </a:lnSpc>
              <a:spcBef>
                <a:spcPts val="0"/>
              </a:spcBef>
              <a:spcAft>
                <a:spcPts val="0"/>
              </a:spcAft>
              <a:buClr>
                <a:schemeClr val="dk2"/>
              </a:buClr>
              <a:buSzPts val="1200"/>
              <a:buFont typeface="Arial"/>
              <a:buChar char="●"/>
            </a:pPr>
            <a:r>
              <a:rPr b="0" i="0" lang="en-US" sz="1200" u="none" cap="none" strike="noStrike">
                <a:solidFill>
                  <a:schemeClr val="dk2"/>
                </a:solidFill>
                <a:latin typeface="Arial"/>
                <a:ea typeface="Arial"/>
                <a:cs typeface="Arial"/>
                <a:sym typeface="Arial"/>
              </a:rPr>
              <a:t>: Suggested new EV charging location</a:t>
            </a:r>
            <a:endParaRPr b="0" i="0" sz="1200" u="none" cap="none" strike="noStrike">
              <a:solidFill>
                <a:srgbClr val="00338D"/>
              </a:solidFill>
              <a:latin typeface="Arial"/>
              <a:ea typeface="Arial"/>
              <a:cs typeface="Arial"/>
              <a:sym typeface="Arial"/>
            </a:endParaRPr>
          </a:p>
        </p:txBody>
      </p:sp>
      <p:sp>
        <p:nvSpPr>
          <p:cNvPr id="391" name="Google Shape;391;g16bd63196c1_1_94"/>
          <p:cNvSpPr txBox="1"/>
          <p:nvPr/>
        </p:nvSpPr>
        <p:spPr>
          <a:xfrm>
            <a:off x="8944100" y="5802725"/>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392" name="Google Shape;392;g16bd63196c1_1_94"/>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Improvement</a:t>
            </a:r>
            <a:r>
              <a:rPr lang="en-US" sz="2800"/>
              <a:t> - Other Routes: Current Demand Scenario (2026)</a:t>
            </a:r>
            <a:endParaRPr sz="2800"/>
          </a:p>
        </p:txBody>
      </p:sp>
      <p:cxnSp>
        <p:nvCxnSpPr>
          <p:cNvPr id="393" name="Google Shape;393;g16bd63196c1_1_94"/>
          <p:cNvCxnSpPr/>
          <p:nvPr/>
        </p:nvCxnSpPr>
        <p:spPr>
          <a:xfrm>
            <a:off x="6865938" y="4444875"/>
            <a:ext cx="0" cy="0"/>
          </a:xfrm>
          <a:prstGeom prst="straightConnector1">
            <a:avLst/>
          </a:prstGeom>
          <a:noFill/>
          <a:ln cap="flat" cmpd="sng" w="9525">
            <a:solidFill>
              <a:schemeClr val="dk2"/>
            </a:solidFill>
            <a:prstDash val="solid"/>
            <a:round/>
            <a:headEnd len="sm" w="sm" type="none"/>
            <a:tailEnd len="sm" w="sm" type="none"/>
          </a:ln>
        </p:spPr>
      </p:cxnSp>
      <p:sp>
        <p:nvSpPr>
          <p:cNvPr id="394" name="Google Shape;394;g16bd63196c1_1_94"/>
          <p:cNvSpPr/>
          <p:nvPr/>
        </p:nvSpPr>
        <p:spPr>
          <a:xfrm>
            <a:off x="3581200" y="1405775"/>
            <a:ext cx="2355900" cy="1215900"/>
          </a:xfrm>
          <a:prstGeom prst="rect">
            <a:avLst/>
          </a:prstGeom>
          <a:solidFill>
            <a:srgbClr val="00338D"/>
          </a:solidFill>
          <a:ln cap="flat" cmpd="sng" w="9525">
            <a:solidFill>
              <a:srgbClr val="0091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chemeClr val="dk1"/>
              </a:buClr>
              <a:buSzPts val="1100"/>
              <a:buFont typeface="Arial"/>
              <a:buNone/>
            </a:pPr>
            <a:r>
              <a:rPr b="1" lang="en-US">
                <a:solidFill>
                  <a:schemeClr val="lt1"/>
                </a:solidFill>
              </a:rPr>
              <a:t>Model LAST WEEK</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1" i="0" lang="en-US" u="none" cap="none" strike="noStrike">
                <a:solidFill>
                  <a:schemeClr val="lt1"/>
                </a:solidFill>
                <a:latin typeface="Arial"/>
                <a:ea typeface="Arial"/>
                <a:cs typeface="Arial"/>
                <a:sym typeface="Arial"/>
              </a:rPr>
              <a:t>EV% = </a:t>
            </a:r>
            <a:r>
              <a:rPr b="1" lang="en-US">
                <a:solidFill>
                  <a:schemeClr val="lt1"/>
                </a:solidFill>
              </a:rPr>
              <a:t>3</a:t>
            </a:r>
            <a:r>
              <a:rPr b="1" i="0" lang="en-US" u="none" cap="none" strike="noStrike">
                <a:solidFill>
                  <a:schemeClr val="lt1"/>
                </a:solidFill>
                <a:latin typeface="Arial"/>
                <a:ea typeface="Arial"/>
                <a:cs typeface="Arial"/>
                <a:sym typeface="Arial"/>
              </a:rPr>
              <a:t>.</a:t>
            </a:r>
            <a:r>
              <a:rPr b="1" lang="en-US">
                <a:solidFill>
                  <a:schemeClr val="lt1"/>
                </a:solidFill>
              </a:rPr>
              <a:t>0</a:t>
            </a:r>
            <a:r>
              <a:rPr b="1" i="0" lang="en-US" u="none" cap="none" strike="noStrike">
                <a:solidFill>
                  <a:schemeClr val="lt1"/>
                </a:solidFill>
                <a:latin typeface="Arial"/>
                <a:ea typeface="Arial"/>
                <a:cs typeface="Arial"/>
                <a:sym typeface="Arial"/>
              </a:rPr>
              <a:t>%</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0" i="0" lang="en-US" u="none" cap="none" strike="noStrike">
                <a:solidFill>
                  <a:schemeClr val="lt1"/>
                </a:solidFill>
                <a:latin typeface="Arial"/>
                <a:ea typeface="Arial"/>
                <a:cs typeface="Arial"/>
                <a:sym typeface="Arial"/>
              </a:rPr>
              <a:t>Suggested </a:t>
            </a:r>
            <a:r>
              <a:rPr b="1" lang="en-US">
                <a:solidFill>
                  <a:schemeClr val="lt1"/>
                </a:solidFill>
              </a:rPr>
              <a:t>35</a:t>
            </a:r>
            <a:r>
              <a:rPr b="1" i="0" lang="en-US" u="none" cap="none" strike="noStrike">
                <a:solidFill>
                  <a:schemeClr val="lt1"/>
                </a:solidFill>
                <a:latin typeface="Arial"/>
                <a:ea typeface="Arial"/>
                <a:cs typeface="Arial"/>
                <a:sym typeface="Arial"/>
              </a:rPr>
              <a:t> </a:t>
            </a:r>
            <a:r>
              <a:rPr b="0" i="0" lang="en-US" u="none" cap="none" strike="noStrike">
                <a:solidFill>
                  <a:schemeClr val="lt1"/>
                </a:solidFill>
                <a:latin typeface="Arial"/>
                <a:ea typeface="Arial"/>
                <a:cs typeface="Arial"/>
                <a:sym typeface="Arial"/>
              </a:rPr>
              <a:t>additional EV charging locations</a:t>
            </a:r>
            <a:endParaRPr b="0" i="0" u="none" cap="none" strike="noStrike">
              <a:solidFill>
                <a:srgbClr val="FFFFFF"/>
              </a:solidFill>
              <a:latin typeface="Arial"/>
              <a:ea typeface="Arial"/>
              <a:cs typeface="Arial"/>
              <a:sym typeface="Arial"/>
            </a:endParaRPr>
          </a:p>
        </p:txBody>
      </p:sp>
      <p:sp>
        <p:nvSpPr>
          <p:cNvPr id="395" name="Google Shape;395;g16bd63196c1_1_94"/>
          <p:cNvSpPr/>
          <p:nvPr/>
        </p:nvSpPr>
        <p:spPr>
          <a:xfrm>
            <a:off x="8944100" y="1405775"/>
            <a:ext cx="2355900" cy="1215900"/>
          </a:xfrm>
          <a:prstGeom prst="rect">
            <a:avLst/>
          </a:prstGeom>
          <a:solidFill>
            <a:srgbClr val="00338D"/>
          </a:solidFill>
          <a:ln cap="flat" cmpd="sng" w="9525">
            <a:solidFill>
              <a:srgbClr val="0091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US">
                <a:solidFill>
                  <a:schemeClr val="lt1"/>
                </a:solidFill>
              </a:rPr>
              <a:t>Model THIS WEEK</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1" i="0" lang="en-US" u="none" cap="none" strike="noStrike">
                <a:solidFill>
                  <a:schemeClr val="lt1"/>
                </a:solidFill>
                <a:latin typeface="Arial"/>
                <a:ea typeface="Arial"/>
                <a:cs typeface="Arial"/>
                <a:sym typeface="Arial"/>
              </a:rPr>
              <a:t>EV% = </a:t>
            </a:r>
            <a:r>
              <a:rPr b="1" lang="en-US">
                <a:solidFill>
                  <a:schemeClr val="lt1"/>
                </a:solidFill>
              </a:rPr>
              <a:t>3</a:t>
            </a:r>
            <a:r>
              <a:rPr b="1" i="0" lang="en-US" u="none" cap="none" strike="noStrike">
                <a:solidFill>
                  <a:schemeClr val="lt1"/>
                </a:solidFill>
                <a:latin typeface="Arial"/>
                <a:ea typeface="Arial"/>
                <a:cs typeface="Arial"/>
                <a:sym typeface="Arial"/>
              </a:rPr>
              <a:t>.</a:t>
            </a:r>
            <a:r>
              <a:rPr b="1" lang="en-US">
                <a:solidFill>
                  <a:schemeClr val="lt1"/>
                </a:solidFill>
              </a:rPr>
              <a:t>0</a:t>
            </a:r>
            <a:r>
              <a:rPr b="1" i="0" lang="en-US" u="none" cap="none" strike="noStrike">
                <a:solidFill>
                  <a:schemeClr val="lt1"/>
                </a:solidFill>
                <a:latin typeface="Arial"/>
                <a:ea typeface="Arial"/>
                <a:cs typeface="Arial"/>
                <a:sym typeface="Arial"/>
              </a:rPr>
              <a:t>%</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0" i="0" lang="en-US" u="none" cap="none" strike="noStrike">
                <a:solidFill>
                  <a:schemeClr val="lt1"/>
                </a:solidFill>
                <a:latin typeface="Arial"/>
                <a:ea typeface="Arial"/>
                <a:cs typeface="Arial"/>
                <a:sym typeface="Arial"/>
              </a:rPr>
              <a:t>Suggested </a:t>
            </a:r>
            <a:r>
              <a:rPr b="1" lang="en-US">
                <a:solidFill>
                  <a:schemeClr val="lt1"/>
                </a:solidFill>
              </a:rPr>
              <a:t>57</a:t>
            </a:r>
            <a:r>
              <a:rPr b="1" i="0" lang="en-US" u="none" cap="none" strike="noStrike">
                <a:solidFill>
                  <a:schemeClr val="lt1"/>
                </a:solidFill>
                <a:latin typeface="Arial"/>
                <a:ea typeface="Arial"/>
                <a:cs typeface="Arial"/>
                <a:sym typeface="Arial"/>
              </a:rPr>
              <a:t> </a:t>
            </a:r>
            <a:r>
              <a:rPr b="0" i="0" lang="en-US" u="none" cap="none" strike="noStrike">
                <a:solidFill>
                  <a:schemeClr val="lt1"/>
                </a:solidFill>
                <a:latin typeface="Arial"/>
                <a:ea typeface="Arial"/>
                <a:cs typeface="Arial"/>
                <a:sym typeface="Arial"/>
              </a:rPr>
              <a:t>additional EV charging locations</a:t>
            </a:r>
            <a:endParaRPr b="0" i="0" u="none" cap="none" strike="noStrike">
              <a:solidFill>
                <a:srgbClr val="FFFFFF"/>
              </a:solidFill>
              <a:latin typeface="Arial"/>
              <a:ea typeface="Arial"/>
              <a:cs typeface="Arial"/>
              <a:sym typeface="Arial"/>
            </a:endParaRPr>
          </a:p>
        </p:txBody>
      </p:sp>
      <p:sp>
        <p:nvSpPr>
          <p:cNvPr id="396" name="Google Shape;396;g16bd63196c1_1_94"/>
          <p:cNvSpPr/>
          <p:nvPr/>
        </p:nvSpPr>
        <p:spPr>
          <a:xfrm>
            <a:off x="6569100" y="1405775"/>
            <a:ext cx="1215900" cy="12159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16bd63196c1_1_94"/>
          <p:cNvSpPr/>
          <p:nvPr/>
        </p:nvSpPr>
        <p:spPr>
          <a:xfrm>
            <a:off x="993750" y="1405775"/>
            <a:ext cx="1215900" cy="12159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16bd63196c1_1_94"/>
          <p:cNvSpPr/>
          <p:nvPr/>
        </p:nvSpPr>
        <p:spPr>
          <a:xfrm>
            <a:off x="6404700" y="3511125"/>
            <a:ext cx="770100" cy="16176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16bd63196c1_1_94"/>
          <p:cNvSpPr/>
          <p:nvPr/>
        </p:nvSpPr>
        <p:spPr>
          <a:xfrm>
            <a:off x="892000" y="3493950"/>
            <a:ext cx="770100" cy="16176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16bd63196c1_1_94"/>
          <p:cNvSpPr/>
          <p:nvPr/>
        </p:nvSpPr>
        <p:spPr>
          <a:xfrm>
            <a:off x="8793925" y="3166104"/>
            <a:ext cx="541500" cy="876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401" name="Google Shape;401;g16bd63196c1_1_94"/>
          <p:cNvSpPr/>
          <p:nvPr/>
        </p:nvSpPr>
        <p:spPr>
          <a:xfrm>
            <a:off x="3412775" y="3098129"/>
            <a:ext cx="541500" cy="876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402" name="Google Shape;402;g16bd63196c1_1_94"/>
          <p:cNvSpPr txBox="1"/>
          <p:nvPr/>
        </p:nvSpPr>
        <p:spPr>
          <a:xfrm>
            <a:off x="865150" y="5471850"/>
            <a:ext cx="7788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US">
                <a:solidFill>
                  <a:schemeClr val="dk2"/>
                </a:solidFill>
              </a:rPr>
              <a:t>Additional optimal locations appeared in some areas which weren’t identified previously</a:t>
            </a:r>
            <a:endParaRPr>
              <a:solidFill>
                <a:schemeClr val="dk2"/>
              </a:solidFill>
            </a:endParaRPr>
          </a:p>
        </p:txBody>
      </p:sp>
      <p:sp>
        <p:nvSpPr>
          <p:cNvPr id="403" name="Google Shape;403;g16bd63196c1_1_94"/>
          <p:cNvSpPr/>
          <p:nvPr/>
        </p:nvSpPr>
        <p:spPr>
          <a:xfrm>
            <a:off x="5825250" y="3169850"/>
            <a:ext cx="541500" cy="3054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g16bd63196c1_1_117"/>
          <p:cNvPicPr preferRelativeResize="0"/>
          <p:nvPr/>
        </p:nvPicPr>
        <p:blipFill rotWithShape="1">
          <a:blip r:embed="rId3">
            <a:alphaModFix/>
          </a:blip>
          <a:srcRect b="8310" l="14794" r="12293" t="12843"/>
          <a:stretch/>
        </p:blipFill>
        <p:spPr>
          <a:xfrm>
            <a:off x="892000" y="1396387"/>
            <a:ext cx="5014269" cy="4048649"/>
          </a:xfrm>
          <a:prstGeom prst="rect">
            <a:avLst/>
          </a:prstGeom>
          <a:noFill/>
          <a:ln>
            <a:noFill/>
          </a:ln>
        </p:spPr>
      </p:pic>
      <p:pic>
        <p:nvPicPr>
          <p:cNvPr id="409" name="Google Shape;409;g16bd63196c1_1_117"/>
          <p:cNvPicPr preferRelativeResize="0"/>
          <p:nvPr/>
        </p:nvPicPr>
        <p:blipFill rotWithShape="1">
          <a:blip r:embed="rId4">
            <a:alphaModFix/>
          </a:blip>
          <a:srcRect b="8213" l="14462" r="12347" t="5512"/>
          <a:stretch/>
        </p:blipFill>
        <p:spPr>
          <a:xfrm>
            <a:off x="6254900" y="1396387"/>
            <a:ext cx="5022699" cy="4065215"/>
          </a:xfrm>
          <a:prstGeom prst="rect">
            <a:avLst/>
          </a:prstGeom>
          <a:noFill/>
          <a:ln cap="flat" cmpd="sng" w="9525">
            <a:solidFill>
              <a:srgbClr val="0091DA"/>
            </a:solidFill>
            <a:prstDash val="solid"/>
            <a:round/>
            <a:headEnd len="sm" w="sm" type="none"/>
            <a:tailEnd len="sm" w="sm" type="none"/>
          </a:ln>
        </p:spPr>
      </p:pic>
      <p:sp>
        <p:nvSpPr>
          <p:cNvPr id="410" name="Google Shape;410;g16bd63196c1_1_117"/>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sp>
        <p:nvSpPr>
          <p:cNvPr id="411" name="Google Shape;411;g16bd63196c1_1_117"/>
          <p:cNvSpPr txBox="1"/>
          <p:nvPr/>
        </p:nvSpPr>
        <p:spPr>
          <a:xfrm>
            <a:off x="8287400" y="832050"/>
            <a:ext cx="3012600" cy="554100"/>
          </a:xfrm>
          <a:prstGeom prst="rect">
            <a:avLst/>
          </a:prstGeom>
          <a:noFill/>
          <a:ln>
            <a:noFill/>
          </a:ln>
        </p:spPr>
        <p:txBody>
          <a:bodyPr anchorCtr="0" anchor="t" bIns="91425" lIns="91425" spcFirstLastPara="1" rIns="91425" wrap="square" tIns="91425">
            <a:spAutoFit/>
          </a:bodyPr>
          <a:lstStyle/>
          <a:p>
            <a:pPr indent="-133350" lvl="0" marL="228600" marR="0" rtl="0" algn="l">
              <a:lnSpc>
                <a:spcPct val="100000"/>
              </a:lnSpc>
              <a:spcBef>
                <a:spcPts val="0"/>
              </a:spcBef>
              <a:spcAft>
                <a:spcPts val="0"/>
              </a:spcAft>
              <a:buClr>
                <a:srgbClr val="A5A5A5"/>
              </a:buClr>
              <a:buSzPts val="1200"/>
              <a:buFont typeface="Arial"/>
              <a:buChar char="●"/>
            </a:pPr>
            <a:r>
              <a:rPr b="0" i="0" lang="en-US" sz="1200" u="none" cap="none" strike="noStrike">
                <a:solidFill>
                  <a:srgbClr val="00338D"/>
                </a:solidFill>
                <a:latin typeface="Arial"/>
                <a:ea typeface="Arial"/>
                <a:cs typeface="Arial"/>
                <a:sym typeface="Arial"/>
              </a:rPr>
              <a:t>: Existing EV charging location</a:t>
            </a:r>
            <a:endParaRPr b="0" i="0" sz="1200" u="none" cap="none" strike="noStrike">
              <a:solidFill>
                <a:srgbClr val="00338D"/>
              </a:solidFill>
              <a:latin typeface="Arial"/>
              <a:ea typeface="Arial"/>
              <a:cs typeface="Arial"/>
              <a:sym typeface="Arial"/>
            </a:endParaRPr>
          </a:p>
          <a:p>
            <a:pPr indent="-133350" lvl="0" marL="228600" marR="0" rtl="0" algn="l">
              <a:lnSpc>
                <a:spcPct val="100000"/>
              </a:lnSpc>
              <a:spcBef>
                <a:spcPts val="0"/>
              </a:spcBef>
              <a:spcAft>
                <a:spcPts val="0"/>
              </a:spcAft>
              <a:buClr>
                <a:schemeClr val="dk2"/>
              </a:buClr>
              <a:buSzPts val="1200"/>
              <a:buFont typeface="Arial"/>
              <a:buChar char="●"/>
            </a:pPr>
            <a:r>
              <a:rPr b="0" i="0" lang="en-US" sz="1200" u="none" cap="none" strike="noStrike">
                <a:solidFill>
                  <a:schemeClr val="dk2"/>
                </a:solidFill>
                <a:latin typeface="Arial"/>
                <a:ea typeface="Arial"/>
                <a:cs typeface="Arial"/>
                <a:sym typeface="Arial"/>
              </a:rPr>
              <a:t>: Suggested new EV charging location</a:t>
            </a:r>
            <a:endParaRPr b="0" i="0" sz="1200" u="none" cap="none" strike="noStrike">
              <a:solidFill>
                <a:srgbClr val="00338D"/>
              </a:solidFill>
              <a:latin typeface="Arial"/>
              <a:ea typeface="Arial"/>
              <a:cs typeface="Arial"/>
              <a:sym typeface="Arial"/>
            </a:endParaRPr>
          </a:p>
        </p:txBody>
      </p:sp>
      <p:sp>
        <p:nvSpPr>
          <p:cNvPr id="412" name="Google Shape;412;g16bd63196c1_1_117"/>
          <p:cNvSpPr txBox="1"/>
          <p:nvPr/>
        </p:nvSpPr>
        <p:spPr>
          <a:xfrm>
            <a:off x="8944100" y="5803600"/>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413" name="Google Shape;413;g16bd63196c1_1_117"/>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Improvement</a:t>
            </a:r>
            <a:r>
              <a:rPr lang="en-US" sz="2800"/>
              <a:t> - Other Routes: Current Demand Scenario (2030)</a:t>
            </a:r>
            <a:endParaRPr sz="2800"/>
          </a:p>
        </p:txBody>
      </p:sp>
      <p:cxnSp>
        <p:nvCxnSpPr>
          <p:cNvPr id="414" name="Google Shape;414;g16bd63196c1_1_117"/>
          <p:cNvCxnSpPr/>
          <p:nvPr/>
        </p:nvCxnSpPr>
        <p:spPr>
          <a:xfrm>
            <a:off x="6865938" y="4435488"/>
            <a:ext cx="0" cy="0"/>
          </a:xfrm>
          <a:prstGeom prst="straightConnector1">
            <a:avLst/>
          </a:prstGeom>
          <a:noFill/>
          <a:ln cap="flat" cmpd="sng" w="9525">
            <a:solidFill>
              <a:schemeClr val="dk2"/>
            </a:solidFill>
            <a:prstDash val="solid"/>
            <a:round/>
            <a:headEnd len="sm" w="sm" type="none"/>
            <a:tailEnd len="sm" w="sm" type="none"/>
          </a:ln>
        </p:spPr>
      </p:cxnSp>
      <p:sp>
        <p:nvSpPr>
          <p:cNvPr id="415" name="Google Shape;415;g16bd63196c1_1_117"/>
          <p:cNvSpPr/>
          <p:nvPr/>
        </p:nvSpPr>
        <p:spPr>
          <a:xfrm>
            <a:off x="3581200" y="1396388"/>
            <a:ext cx="2355900" cy="1215900"/>
          </a:xfrm>
          <a:prstGeom prst="rect">
            <a:avLst/>
          </a:prstGeom>
          <a:solidFill>
            <a:srgbClr val="00338D"/>
          </a:solidFill>
          <a:ln cap="flat" cmpd="sng" w="9525">
            <a:solidFill>
              <a:srgbClr val="0091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chemeClr val="dk1"/>
              </a:buClr>
              <a:buSzPts val="1100"/>
              <a:buFont typeface="Arial"/>
              <a:buNone/>
            </a:pPr>
            <a:r>
              <a:rPr b="1" lang="en-US">
                <a:solidFill>
                  <a:schemeClr val="lt1"/>
                </a:solidFill>
              </a:rPr>
              <a:t>Model LAST WEEK</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1" i="0" lang="en-US" u="none" cap="none" strike="noStrike">
                <a:solidFill>
                  <a:schemeClr val="lt1"/>
                </a:solidFill>
                <a:latin typeface="Arial"/>
                <a:ea typeface="Arial"/>
                <a:cs typeface="Arial"/>
                <a:sym typeface="Arial"/>
              </a:rPr>
              <a:t>EV% = </a:t>
            </a:r>
            <a:r>
              <a:rPr b="1" lang="en-US">
                <a:solidFill>
                  <a:schemeClr val="lt1"/>
                </a:solidFill>
              </a:rPr>
              <a:t>5</a:t>
            </a:r>
            <a:r>
              <a:rPr b="1" i="0" lang="en-US" u="none" cap="none" strike="noStrike">
                <a:solidFill>
                  <a:schemeClr val="lt1"/>
                </a:solidFill>
                <a:latin typeface="Arial"/>
                <a:ea typeface="Arial"/>
                <a:cs typeface="Arial"/>
                <a:sym typeface="Arial"/>
              </a:rPr>
              <a:t>.</a:t>
            </a:r>
            <a:r>
              <a:rPr b="1" lang="en-US">
                <a:solidFill>
                  <a:schemeClr val="lt1"/>
                </a:solidFill>
              </a:rPr>
              <a:t>0</a:t>
            </a:r>
            <a:r>
              <a:rPr b="1" i="0" lang="en-US" u="none" cap="none" strike="noStrike">
                <a:solidFill>
                  <a:schemeClr val="lt1"/>
                </a:solidFill>
                <a:latin typeface="Arial"/>
                <a:ea typeface="Arial"/>
                <a:cs typeface="Arial"/>
                <a:sym typeface="Arial"/>
              </a:rPr>
              <a:t>%</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0" i="0" lang="en-US" u="none" cap="none" strike="noStrike">
                <a:solidFill>
                  <a:schemeClr val="lt1"/>
                </a:solidFill>
                <a:latin typeface="Arial"/>
                <a:ea typeface="Arial"/>
                <a:cs typeface="Arial"/>
                <a:sym typeface="Arial"/>
              </a:rPr>
              <a:t>Suggested </a:t>
            </a:r>
            <a:r>
              <a:rPr b="1" lang="en-US">
                <a:solidFill>
                  <a:schemeClr val="lt1"/>
                </a:solidFill>
              </a:rPr>
              <a:t>52</a:t>
            </a:r>
            <a:r>
              <a:rPr b="1" i="0" lang="en-US" u="none" cap="none" strike="noStrike">
                <a:solidFill>
                  <a:schemeClr val="lt1"/>
                </a:solidFill>
                <a:latin typeface="Arial"/>
                <a:ea typeface="Arial"/>
                <a:cs typeface="Arial"/>
                <a:sym typeface="Arial"/>
              </a:rPr>
              <a:t> </a:t>
            </a:r>
            <a:r>
              <a:rPr b="0" i="0" lang="en-US" u="none" cap="none" strike="noStrike">
                <a:solidFill>
                  <a:schemeClr val="lt1"/>
                </a:solidFill>
                <a:latin typeface="Arial"/>
                <a:ea typeface="Arial"/>
                <a:cs typeface="Arial"/>
                <a:sym typeface="Arial"/>
              </a:rPr>
              <a:t>additional EV charging locations</a:t>
            </a:r>
            <a:endParaRPr b="0" i="0" u="none" cap="none" strike="noStrike">
              <a:solidFill>
                <a:srgbClr val="FFFFFF"/>
              </a:solidFill>
              <a:latin typeface="Arial"/>
              <a:ea typeface="Arial"/>
              <a:cs typeface="Arial"/>
              <a:sym typeface="Arial"/>
            </a:endParaRPr>
          </a:p>
        </p:txBody>
      </p:sp>
      <p:sp>
        <p:nvSpPr>
          <p:cNvPr id="416" name="Google Shape;416;g16bd63196c1_1_117"/>
          <p:cNvSpPr/>
          <p:nvPr/>
        </p:nvSpPr>
        <p:spPr>
          <a:xfrm>
            <a:off x="8944100" y="1396388"/>
            <a:ext cx="2355900" cy="1215900"/>
          </a:xfrm>
          <a:prstGeom prst="rect">
            <a:avLst/>
          </a:prstGeom>
          <a:solidFill>
            <a:srgbClr val="00338D"/>
          </a:solidFill>
          <a:ln cap="flat" cmpd="sng" w="9525">
            <a:solidFill>
              <a:srgbClr val="0091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US">
                <a:solidFill>
                  <a:schemeClr val="lt1"/>
                </a:solidFill>
              </a:rPr>
              <a:t>Model THIS WEEK</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1" i="0" lang="en-US" u="none" cap="none" strike="noStrike">
                <a:solidFill>
                  <a:schemeClr val="lt1"/>
                </a:solidFill>
                <a:latin typeface="Arial"/>
                <a:ea typeface="Arial"/>
                <a:cs typeface="Arial"/>
                <a:sym typeface="Arial"/>
              </a:rPr>
              <a:t>EV% = </a:t>
            </a:r>
            <a:r>
              <a:rPr b="1" lang="en-US">
                <a:solidFill>
                  <a:schemeClr val="lt1"/>
                </a:solidFill>
              </a:rPr>
              <a:t>5</a:t>
            </a:r>
            <a:r>
              <a:rPr b="1" i="0" lang="en-US" u="none" cap="none" strike="noStrike">
                <a:solidFill>
                  <a:schemeClr val="lt1"/>
                </a:solidFill>
                <a:latin typeface="Arial"/>
                <a:ea typeface="Arial"/>
                <a:cs typeface="Arial"/>
                <a:sym typeface="Arial"/>
              </a:rPr>
              <a:t>.</a:t>
            </a:r>
            <a:r>
              <a:rPr b="1" lang="en-US">
                <a:solidFill>
                  <a:schemeClr val="lt1"/>
                </a:solidFill>
              </a:rPr>
              <a:t>0</a:t>
            </a:r>
            <a:r>
              <a:rPr b="1" i="0" lang="en-US" u="none" cap="none" strike="noStrike">
                <a:solidFill>
                  <a:schemeClr val="lt1"/>
                </a:solidFill>
                <a:latin typeface="Arial"/>
                <a:ea typeface="Arial"/>
                <a:cs typeface="Arial"/>
                <a:sym typeface="Arial"/>
              </a:rPr>
              <a:t>%</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0" i="0" lang="en-US" u="none" cap="none" strike="noStrike">
                <a:solidFill>
                  <a:schemeClr val="lt1"/>
                </a:solidFill>
                <a:latin typeface="Arial"/>
                <a:ea typeface="Arial"/>
                <a:cs typeface="Arial"/>
                <a:sym typeface="Arial"/>
              </a:rPr>
              <a:t>Suggested </a:t>
            </a:r>
            <a:r>
              <a:rPr b="1" lang="en-US">
                <a:solidFill>
                  <a:schemeClr val="lt1"/>
                </a:solidFill>
              </a:rPr>
              <a:t>78</a:t>
            </a:r>
            <a:r>
              <a:rPr b="1" i="0" lang="en-US" u="none" cap="none" strike="noStrike">
                <a:solidFill>
                  <a:schemeClr val="lt1"/>
                </a:solidFill>
                <a:latin typeface="Arial"/>
                <a:ea typeface="Arial"/>
                <a:cs typeface="Arial"/>
                <a:sym typeface="Arial"/>
              </a:rPr>
              <a:t> </a:t>
            </a:r>
            <a:r>
              <a:rPr b="0" i="0" lang="en-US" u="none" cap="none" strike="noStrike">
                <a:solidFill>
                  <a:schemeClr val="lt1"/>
                </a:solidFill>
                <a:latin typeface="Arial"/>
                <a:ea typeface="Arial"/>
                <a:cs typeface="Arial"/>
                <a:sym typeface="Arial"/>
              </a:rPr>
              <a:t>additional EV charging locations`</a:t>
            </a:r>
            <a:endParaRPr b="0" i="0" u="none" cap="none" strike="noStrike">
              <a:solidFill>
                <a:srgbClr val="FFFFFF"/>
              </a:solidFill>
              <a:latin typeface="Arial"/>
              <a:ea typeface="Arial"/>
              <a:cs typeface="Arial"/>
              <a:sym typeface="Arial"/>
            </a:endParaRPr>
          </a:p>
        </p:txBody>
      </p:sp>
      <p:sp>
        <p:nvSpPr>
          <p:cNvPr id="417" name="Google Shape;417;g16bd63196c1_1_117"/>
          <p:cNvSpPr/>
          <p:nvPr/>
        </p:nvSpPr>
        <p:spPr>
          <a:xfrm>
            <a:off x="6569100" y="1396388"/>
            <a:ext cx="1215900" cy="12159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418" name="Google Shape;418;g16bd63196c1_1_117"/>
          <p:cNvSpPr/>
          <p:nvPr/>
        </p:nvSpPr>
        <p:spPr>
          <a:xfrm>
            <a:off x="993750" y="1396388"/>
            <a:ext cx="1215900" cy="12159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16bd63196c1_1_117"/>
          <p:cNvSpPr/>
          <p:nvPr/>
        </p:nvSpPr>
        <p:spPr>
          <a:xfrm>
            <a:off x="8793925" y="3156716"/>
            <a:ext cx="541500" cy="876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420" name="Google Shape;420;g16bd63196c1_1_117"/>
          <p:cNvSpPr/>
          <p:nvPr/>
        </p:nvSpPr>
        <p:spPr>
          <a:xfrm>
            <a:off x="3412775" y="3088741"/>
            <a:ext cx="541500" cy="876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421" name="Google Shape;421;g16bd63196c1_1_117"/>
          <p:cNvSpPr/>
          <p:nvPr/>
        </p:nvSpPr>
        <p:spPr>
          <a:xfrm>
            <a:off x="1309775" y="3054702"/>
            <a:ext cx="741000" cy="732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422" name="Google Shape;422;g16bd63196c1_1_117"/>
          <p:cNvSpPr/>
          <p:nvPr/>
        </p:nvSpPr>
        <p:spPr>
          <a:xfrm>
            <a:off x="6806550" y="2960177"/>
            <a:ext cx="741000" cy="732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423" name="Google Shape;423;g16bd63196c1_1_117"/>
          <p:cNvSpPr/>
          <p:nvPr/>
        </p:nvSpPr>
        <p:spPr>
          <a:xfrm>
            <a:off x="1309775" y="4838309"/>
            <a:ext cx="486300" cy="4926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424" name="Google Shape;424;g16bd63196c1_1_117"/>
          <p:cNvSpPr/>
          <p:nvPr/>
        </p:nvSpPr>
        <p:spPr>
          <a:xfrm>
            <a:off x="6703875" y="4828188"/>
            <a:ext cx="541500" cy="5541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425" name="Google Shape;425;g16bd63196c1_1_117"/>
          <p:cNvSpPr txBox="1"/>
          <p:nvPr/>
        </p:nvSpPr>
        <p:spPr>
          <a:xfrm>
            <a:off x="865150" y="5471850"/>
            <a:ext cx="7788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US">
                <a:solidFill>
                  <a:schemeClr val="dk2"/>
                </a:solidFill>
              </a:rPr>
              <a:t>Additional optimal locations appeared in some areas which weren’t identified previously</a:t>
            </a:r>
            <a:endParaRPr>
              <a:solidFill>
                <a:schemeClr val="dk2"/>
              </a:solidFill>
            </a:endParaRPr>
          </a:p>
        </p:txBody>
      </p:sp>
      <p:sp>
        <p:nvSpPr>
          <p:cNvPr id="426" name="Google Shape;426;g16bd63196c1_1_117"/>
          <p:cNvSpPr/>
          <p:nvPr/>
        </p:nvSpPr>
        <p:spPr>
          <a:xfrm>
            <a:off x="5825250" y="3169850"/>
            <a:ext cx="541500" cy="3054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8fe975d1b0_0_36"/>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Modeling Deep Dive: Optimization Model Comparison</a:t>
            </a:r>
            <a:endParaRPr sz="2800"/>
          </a:p>
        </p:txBody>
      </p:sp>
      <p:sp>
        <p:nvSpPr>
          <p:cNvPr id="432" name="Google Shape;432;g18fe975d1b0_0_3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grpSp>
        <p:nvGrpSpPr>
          <p:cNvPr id="433" name="Google Shape;433;g18fe975d1b0_0_36"/>
          <p:cNvGrpSpPr/>
          <p:nvPr/>
        </p:nvGrpSpPr>
        <p:grpSpPr>
          <a:xfrm>
            <a:off x="803450" y="1322400"/>
            <a:ext cx="10709700" cy="3583500"/>
            <a:chOff x="741150" y="1464075"/>
            <a:chExt cx="10709700" cy="3583500"/>
          </a:xfrm>
        </p:grpSpPr>
        <p:sp>
          <p:nvSpPr>
            <p:cNvPr id="434" name="Google Shape;434;g18fe975d1b0_0_36"/>
            <p:cNvSpPr/>
            <p:nvPr/>
          </p:nvSpPr>
          <p:spPr>
            <a:xfrm>
              <a:off x="741150" y="1464075"/>
              <a:ext cx="10709700" cy="3583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18fe975d1b0_0_36"/>
            <p:cNvSpPr txBox="1"/>
            <p:nvPr/>
          </p:nvSpPr>
          <p:spPr>
            <a:xfrm>
              <a:off x="9835975" y="1772175"/>
              <a:ext cx="1448100" cy="21705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Average EV traffic coverage per charger within 1 miles based on current state (</a:t>
              </a:r>
              <a:r>
                <a:rPr b="1" i="0" lang="en-US" sz="1400" u="none" cap="none" strike="noStrike">
                  <a:solidFill>
                    <a:schemeClr val="lt1"/>
                  </a:solidFill>
                  <a:latin typeface="Arial"/>
                  <a:ea typeface="Arial"/>
                  <a:cs typeface="Arial"/>
                  <a:sym typeface="Arial"/>
                </a:rPr>
                <a:t>ratio</a:t>
              </a:r>
              <a:r>
                <a:rPr b="0" i="0" lang="en-US" sz="1500" u="none" cap="none" strike="noStrike">
                  <a:solidFill>
                    <a:schemeClr val="lt1"/>
                  </a:solidFill>
                  <a:latin typeface="Arial"/>
                  <a:ea typeface="Arial"/>
                  <a:cs typeface="Arial"/>
                  <a:sym typeface="Arial"/>
                </a:rPr>
                <a:t>¹</a:t>
              </a: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0" lvl="0" marL="0" marR="0" rtl="0" algn="ctr">
                <a:lnSpc>
                  <a:spcPct val="115000"/>
                </a:lnSpc>
                <a:spcBef>
                  <a:spcPts val="1000"/>
                </a:spcBef>
                <a:spcAft>
                  <a:spcPts val="0"/>
                </a:spcAft>
                <a:buClr>
                  <a:srgbClr val="000000"/>
                </a:buClr>
                <a:buSzPts val="2500"/>
                <a:buFont typeface="Arial"/>
                <a:buNone/>
              </a:pPr>
              <a:r>
                <a:rPr b="1" i="0" lang="en-US" sz="2700" u="none" cap="none" strike="noStrike">
                  <a:solidFill>
                    <a:srgbClr val="FFFFFF"/>
                  </a:solidFill>
                  <a:latin typeface="Arial"/>
                  <a:ea typeface="Arial"/>
                  <a:cs typeface="Arial"/>
                  <a:sym typeface="Arial"/>
                </a:rPr>
                <a:t>168</a:t>
              </a:r>
              <a:endParaRPr b="1" i="0" sz="2700" u="none" cap="none" strike="noStrike">
                <a:solidFill>
                  <a:srgbClr val="FFFFFF"/>
                </a:solidFill>
                <a:latin typeface="Arial"/>
                <a:ea typeface="Arial"/>
                <a:cs typeface="Arial"/>
                <a:sym typeface="Arial"/>
              </a:endParaRPr>
            </a:p>
          </p:txBody>
        </p:sp>
        <p:sp>
          <p:nvSpPr>
            <p:cNvPr id="436" name="Google Shape;436;g18fe975d1b0_0_36"/>
            <p:cNvSpPr/>
            <p:nvPr/>
          </p:nvSpPr>
          <p:spPr>
            <a:xfrm>
              <a:off x="852850" y="2232875"/>
              <a:ext cx="2208900" cy="5334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Objective function</a:t>
              </a:r>
              <a:endParaRPr b="1" i="0" sz="1600" u="none" cap="none" strike="noStrike">
                <a:solidFill>
                  <a:srgbClr val="FFFFFF"/>
                </a:solidFill>
                <a:latin typeface="Arial"/>
                <a:ea typeface="Arial"/>
                <a:cs typeface="Arial"/>
                <a:sym typeface="Arial"/>
              </a:endParaRPr>
            </a:p>
          </p:txBody>
        </p:sp>
        <p:sp>
          <p:nvSpPr>
            <p:cNvPr id="437" name="Google Shape;437;g18fe975d1b0_0_36"/>
            <p:cNvSpPr txBox="1"/>
            <p:nvPr/>
          </p:nvSpPr>
          <p:spPr>
            <a:xfrm>
              <a:off x="3277575" y="2176313"/>
              <a:ext cx="7247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500">
                  <a:solidFill>
                    <a:schemeClr val="dk2"/>
                  </a:solidFill>
                </a:rPr>
                <a:t>Version 1 -</a:t>
              </a:r>
              <a:r>
                <a:rPr b="1" lang="en-US" sz="1500">
                  <a:solidFill>
                    <a:schemeClr val="dk2"/>
                  </a:solidFill>
                </a:rPr>
                <a:t> </a:t>
              </a:r>
              <a:r>
                <a:rPr b="1" i="0" lang="en-US" sz="1500" u="none" cap="none" strike="noStrike">
                  <a:solidFill>
                    <a:schemeClr val="dk2"/>
                  </a:solidFill>
                  <a:latin typeface="Arial"/>
                  <a:ea typeface="Arial"/>
                  <a:cs typeface="Arial"/>
                  <a:sym typeface="Arial"/>
                </a:rPr>
                <a:t>Minimize </a:t>
              </a:r>
              <a:r>
                <a:rPr b="1" lang="en-US" sz="1500">
                  <a:solidFill>
                    <a:schemeClr val="dk2"/>
                  </a:solidFill>
                </a:rPr>
                <a:t>proposed EV charger cnt</a:t>
              </a:r>
              <a:r>
                <a:rPr b="1" i="0" lang="en-US" sz="1500" u="none" cap="none" strike="noStrike">
                  <a:solidFill>
                    <a:schemeClr val="dk2"/>
                  </a:solidFill>
                  <a:latin typeface="Arial"/>
                  <a:ea typeface="Arial"/>
                  <a:cs typeface="Arial"/>
                  <a:sym typeface="Arial"/>
                </a:rPr>
                <a:t> in all stations</a:t>
              </a:r>
              <a:endParaRPr b="1" i="0" sz="1500" u="none" cap="none" strike="noStrike">
                <a:solidFill>
                  <a:schemeClr val="dk2"/>
                </a:solidFill>
                <a:latin typeface="Arial"/>
                <a:ea typeface="Arial"/>
                <a:cs typeface="Arial"/>
                <a:sym typeface="Arial"/>
              </a:endParaRPr>
            </a:p>
            <a:p>
              <a:pPr indent="0" lvl="0" marL="0" rtl="0" algn="l">
                <a:spcBef>
                  <a:spcPts val="0"/>
                </a:spcBef>
                <a:spcAft>
                  <a:spcPts val="0"/>
                </a:spcAft>
                <a:buNone/>
              </a:pPr>
              <a:r>
                <a:rPr lang="en-US" sz="1500">
                  <a:solidFill>
                    <a:schemeClr val="dk2"/>
                  </a:solidFill>
                </a:rPr>
                <a:t>Version 2 - </a:t>
              </a:r>
              <a:r>
                <a:rPr b="1" lang="en-US" sz="1500">
                  <a:solidFill>
                    <a:schemeClr val="dk2"/>
                  </a:solidFill>
                </a:rPr>
                <a:t>Minimize total distance to nearest exists from all stations</a:t>
              </a:r>
              <a:endParaRPr b="1" sz="1500">
                <a:solidFill>
                  <a:schemeClr val="dk2"/>
                </a:solidFill>
              </a:endParaRPr>
            </a:p>
          </p:txBody>
        </p:sp>
        <p:sp>
          <p:nvSpPr>
            <p:cNvPr id="438" name="Google Shape;438;g18fe975d1b0_0_36"/>
            <p:cNvSpPr/>
            <p:nvPr/>
          </p:nvSpPr>
          <p:spPr>
            <a:xfrm>
              <a:off x="852850" y="3012599"/>
              <a:ext cx="2208900" cy="18243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Constraints </a:t>
              </a:r>
              <a:endParaRPr b="1" i="0" sz="1600" u="none" cap="none" strike="noStrike">
                <a:solidFill>
                  <a:srgbClr val="FFFFFF"/>
                </a:solidFill>
                <a:latin typeface="Arial"/>
                <a:ea typeface="Arial"/>
                <a:cs typeface="Arial"/>
                <a:sym typeface="Arial"/>
              </a:endParaRPr>
            </a:p>
          </p:txBody>
        </p:sp>
        <p:sp>
          <p:nvSpPr>
            <p:cNvPr id="439" name="Google Shape;439;g18fe975d1b0_0_36"/>
            <p:cNvSpPr txBox="1"/>
            <p:nvPr/>
          </p:nvSpPr>
          <p:spPr>
            <a:xfrm>
              <a:off x="3277575" y="2907600"/>
              <a:ext cx="8006400" cy="192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38D"/>
                  </a:solidFill>
                  <a:latin typeface="Arial"/>
                  <a:ea typeface="Arial"/>
                  <a:cs typeface="Arial"/>
                  <a:sym typeface="Arial"/>
                </a:rPr>
                <a:t>Fixed constraints:</a:t>
              </a:r>
              <a:endParaRPr b="0" i="0" sz="1500" u="none" cap="none" strike="noStrike">
                <a:solidFill>
                  <a:srgbClr val="00338D"/>
                </a:solidFill>
                <a:latin typeface="Arial"/>
                <a:ea typeface="Arial"/>
                <a:cs typeface="Arial"/>
                <a:sym typeface="Arial"/>
              </a:endParaRPr>
            </a:p>
            <a:p>
              <a:pPr indent="-209550" lvl="0" marL="285750" marR="0" rtl="0" algn="l">
                <a:lnSpc>
                  <a:spcPct val="100000"/>
                </a:lnSpc>
                <a:spcBef>
                  <a:spcPts val="0"/>
                </a:spcBef>
                <a:spcAft>
                  <a:spcPts val="0"/>
                </a:spcAft>
                <a:buClr>
                  <a:srgbClr val="00338D"/>
                </a:buClr>
                <a:buSzPts val="1500"/>
                <a:buFont typeface="Arial"/>
                <a:buChar char="●"/>
              </a:pPr>
              <a:r>
                <a:rPr b="0" i="0" lang="en-US" sz="1500" u="none" cap="none" strike="noStrike">
                  <a:solidFill>
                    <a:srgbClr val="00338D"/>
                  </a:solidFill>
                  <a:latin typeface="Arial"/>
                  <a:ea typeface="Arial"/>
                  <a:cs typeface="Arial"/>
                  <a:sym typeface="Arial"/>
                </a:rPr>
                <a:t>Driving distance to highway exit &lt;</a:t>
              </a:r>
              <a:r>
                <a:rPr b="1" lang="en-US" sz="1500">
                  <a:solidFill>
                    <a:srgbClr val="00338D"/>
                  </a:solidFill>
                </a:rPr>
                <a:t> 10 miles</a:t>
              </a:r>
              <a:endParaRPr b="0" i="0" sz="1500" u="none" cap="none" strike="sngStrike">
                <a:solidFill>
                  <a:srgbClr val="00338D"/>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500"/>
                <a:buFont typeface="Arial"/>
                <a:buNone/>
              </a:pPr>
              <a:r>
                <a:rPr b="0" i="0" lang="en-US" sz="1500" u="none" cap="none" strike="noStrike">
                  <a:solidFill>
                    <a:srgbClr val="00338D"/>
                  </a:solidFill>
                  <a:latin typeface="Arial"/>
                  <a:ea typeface="Arial"/>
                  <a:cs typeface="Arial"/>
                  <a:sym typeface="Arial"/>
                </a:rPr>
                <a:t>Constraints varied by variables:</a:t>
              </a:r>
              <a:endParaRPr b="0" i="0" sz="1500" u="none" cap="none" strike="noStrike">
                <a:solidFill>
                  <a:srgbClr val="00338D"/>
                </a:solidFill>
                <a:latin typeface="Arial"/>
                <a:ea typeface="Arial"/>
                <a:cs typeface="Arial"/>
                <a:sym typeface="Arial"/>
              </a:endParaRPr>
            </a:p>
            <a:p>
              <a:pPr indent="-209550" lvl="0" marL="285750" marR="0" rtl="0" algn="l">
                <a:lnSpc>
                  <a:spcPct val="100000"/>
                </a:lnSpc>
                <a:spcBef>
                  <a:spcPts val="0"/>
                </a:spcBef>
                <a:spcAft>
                  <a:spcPts val="0"/>
                </a:spcAft>
                <a:buClr>
                  <a:srgbClr val="00338D"/>
                </a:buClr>
                <a:buSzPts val="1500"/>
                <a:buChar char="●"/>
              </a:pPr>
              <a:r>
                <a:rPr i="0" lang="en-US" sz="1500" u="none" cap="none" strike="noStrike">
                  <a:solidFill>
                    <a:srgbClr val="00338D"/>
                  </a:solidFill>
                </a:rPr>
                <a:t>All traffic demand satisfied: </a:t>
              </a:r>
              <a:endParaRPr i="0" sz="1500" u="none" cap="none" strike="noStrike">
                <a:solidFill>
                  <a:srgbClr val="00338D"/>
                </a:solidFill>
              </a:endParaRPr>
            </a:p>
            <a:p>
              <a:pPr indent="28575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38D"/>
                  </a:solidFill>
                  <a:latin typeface="Arial"/>
                  <a:ea typeface="Arial"/>
                  <a:cs typeface="Arial"/>
                  <a:sym typeface="Arial"/>
                </a:rPr>
                <a:t>(</a:t>
              </a:r>
              <a:r>
                <a:rPr lang="en-US" sz="1500">
                  <a:solidFill>
                    <a:schemeClr val="dk2"/>
                  </a:solidFill>
                </a:rPr>
                <a:t>Proposed</a:t>
              </a:r>
              <a:r>
                <a:rPr b="0" i="0" lang="en-US" sz="1500" u="none" cap="none" strike="noStrike">
                  <a:solidFill>
                    <a:schemeClr val="dk2"/>
                  </a:solidFill>
                  <a:latin typeface="Arial"/>
                  <a:ea typeface="Arial"/>
                  <a:cs typeface="Arial"/>
                  <a:sym typeface="Arial"/>
                </a:rPr>
                <a:t> EV charger cnt at this location + </a:t>
              </a:r>
              <a:r>
                <a:rPr lang="en-US" sz="1500">
                  <a:solidFill>
                    <a:schemeClr val="dk2"/>
                  </a:solidFill>
                </a:rPr>
                <a:t>e</a:t>
              </a:r>
              <a:r>
                <a:rPr b="0" i="0" lang="en-US" sz="1500" u="none" cap="none" strike="noStrike">
                  <a:solidFill>
                    <a:schemeClr val="dk2"/>
                  </a:solidFill>
                  <a:latin typeface="Arial"/>
                  <a:ea typeface="Arial"/>
                  <a:cs typeface="Arial"/>
                  <a:sym typeface="Arial"/>
                </a:rPr>
                <a:t>xisting EV charger</a:t>
              </a:r>
              <a:r>
                <a:rPr lang="en-US" sz="1500">
                  <a:solidFill>
                    <a:schemeClr val="dk2"/>
                  </a:solidFill>
                </a:rPr>
                <a:t> cnt</a:t>
              </a:r>
              <a:r>
                <a:rPr b="0" i="0" lang="en-US" sz="1500" u="none" cap="none" strike="noStrike">
                  <a:solidFill>
                    <a:schemeClr val="dk2"/>
                  </a:solidFill>
                  <a:latin typeface="Arial"/>
                  <a:ea typeface="Arial"/>
                  <a:cs typeface="Arial"/>
                  <a:sym typeface="Arial"/>
                </a:rPr>
                <a:t> within 5 miles +</a:t>
              </a:r>
              <a:r>
                <a:rPr b="1" i="0" lang="en-US" sz="1500" u="none" cap="none" strike="noStrike">
                  <a:solidFill>
                    <a:schemeClr val="dk2"/>
                  </a:solidFill>
                </a:rPr>
                <a:t>  p</a:t>
              </a:r>
              <a:r>
                <a:rPr b="1" lang="en-US" sz="1500">
                  <a:solidFill>
                    <a:schemeClr val="dk2"/>
                  </a:solidFill>
                </a:rPr>
                <a:t>roposed EV charger cnt within 5 miles</a:t>
              </a:r>
              <a:r>
                <a:rPr b="0" i="0" lang="en-US" sz="1500" u="none" cap="none" strike="noStrike">
                  <a:solidFill>
                    <a:schemeClr val="dk2"/>
                  </a:solidFill>
                  <a:latin typeface="Arial"/>
                  <a:ea typeface="Arial"/>
                  <a:cs typeface="Arial"/>
                  <a:sym typeface="Arial"/>
                </a:rPr>
                <a:t>) * ratio¹ &gt;= EV traffic cnt</a:t>
              </a:r>
              <a:endParaRPr b="0" i="0" sz="1500" u="none" cap="none" strike="noStrike">
                <a:solidFill>
                  <a:schemeClr val="dk2"/>
                </a:solidFill>
                <a:latin typeface="Arial"/>
                <a:ea typeface="Arial"/>
                <a:cs typeface="Arial"/>
                <a:sym typeface="Arial"/>
              </a:endParaRPr>
            </a:p>
            <a:p>
              <a:pPr indent="-209550" lvl="0" marL="285750" rtl="0" algn="l">
                <a:spcBef>
                  <a:spcPts val="0"/>
                </a:spcBef>
                <a:spcAft>
                  <a:spcPts val="0"/>
                </a:spcAft>
                <a:buClr>
                  <a:schemeClr val="dk2"/>
                </a:buClr>
                <a:buSzPts val="1500"/>
                <a:buChar char="●"/>
              </a:pPr>
              <a:r>
                <a:rPr lang="en-US" sz="1500">
                  <a:solidFill>
                    <a:schemeClr val="dk2"/>
                  </a:solidFill>
                </a:rPr>
                <a:t>Proposed EV charger cnt at this location &lt; 10²</a:t>
              </a:r>
              <a:endParaRPr sz="1500">
                <a:solidFill>
                  <a:schemeClr val="dk2"/>
                </a:solidFill>
              </a:endParaRPr>
            </a:p>
          </p:txBody>
        </p:sp>
        <p:sp>
          <p:nvSpPr>
            <p:cNvPr id="440" name="Google Shape;440;g18fe975d1b0_0_36"/>
            <p:cNvSpPr/>
            <p:nvPr/>
          </p:nvSpPr>
          <p:spPr>
            <a:xfrm>
              <a:off x="852850" y="1628350"/>
              <a:ext cx="2208900" cy="4155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Variable</a:t>
              </a:r>
              <a:endParaRPr b="1" i="0" sz="1600" u="none" cap="none" strike="noStrike">
                <a:solidFill>
                  <a:srgbClr val="FFFFFF"/>
                </a:solidFill>
                <a:latin typeface="Arial"/>
                <a:ea typeface="Arial"/>
                <a:cs typeface="Arial"/>
                <a:sym typeface="Arial"/>
              </a:endParaRPr>
            </a:p>
          </p:txBody>
        </p:sp>
        <p:sp>
          <p:nvSpPr>
            <p:cNvPr id="441" name="Google Shape;441;g18fe975d1b0_0_36"/>
            <p:cNvSpPr txBox="1"/>
            <p:nvPr/>
          </p:nvSpPr>
          <p:spPr>
            <a:xfrm>
              <a:off x="3277575" y="1514075"/>
              <a:ext cx="7247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500"/>
                <a:buFont typeface="Arial"/>
                <a:buNone/>
              </a:pPr>
              <a:r>
                <a:rPr b="1" i="0" lang="en-US" sz="1500" u="none" cap="none" strike="noStrike">
                  <a:solidFill>
                    <a:schemeClr val="dk2"/>
                  </a:solidFill>
                  <a:latin typeface="Arial"/>
                  <a:ea typeface="Arial"/>
                  <a:cs typeface="Arial"/>
                  <a:sym typeface="Arial"/>
                </a:rPr>
                <a:t>Each gas station location</a:t>
              </a:r>
              <a:endParaRPr b="1"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Arial"/>
                <a:buNone/>
              </a:pPr>
              <a:r>
                <a:rPr b="0" i="0" lang="en-US" sz="1300" u="none" cap="none" strike="noStrike">
                  <a:solidFill>
                    <a:schemeClr val="dk2"/>
                  </a:solidFill>
                  <a:latin typeface="Arial"/>
                  <a:ea typeface="Arial"/>
                  <a:cs typeface="Arial"/>
                  <a:sym typeface="Arial"/>
                </a:rPr>
                <a:t>(output will be charger numbers in each location)</a:t>
              </a:r>
              <a:endParaRPr b="0" i="0" sz="1300" u="none" cap="none" strike="noStrike">
                <a:solidFill>
                  <a:schemeClr val="dk2"/>
                </a:solidFill>
                <a:latin typeface="Arial"/>
                <a:ea typeface="Arial"/>
                <a:cs typeface="Arial"/>
                <a:sym typeface="Arial"/>
              </a:endParaRPr>
            </a:p>
          </p:txBody>
        </p:sp>
      </p:grpSp>
      <p:sp>
        <p:nvSpPr>
          <p:cNvPr id="442" name="Google Shape;442;g18fe975d1b0_0_36"/>
          <p:cNvSpPr txBox="1"/>
          <p:nvPr/>
        </p:nvSpPr>
        <p:spPr>
          <a:xfrm>
            <a:off x="803450" y="4965525"/>
            <a:ext cx="10709700" cy="105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Arial"/>
                <a:ea typeface="Arial"/>
                <a:cs typeface="Arial"/>
                <a:sym typeface="Arial"/>
              </a:rPr>
              <a:t>1</a:t>
            </a:r>
            <a:r>
              <a:rPr b="1" i="0" lang="en-US" sz="1200" u="none" cap="none" strike="noStrike">
                <a:solidFill>
                  <a:schemeClr val="dk2"/>
                </a:solidFill>
                <a:latin typeface="Arial"/>
                <a:ea typeface="Arial"/>
                <a:cs typeface="Arial"/>
                <a:sym typeface="Arial"/>
              </a:rPr>
              <a:t>. total traffic ratio =  traffic count within 1 miles / # of EV stations within 1 miles </a:t>
            </a:r>
            <a:r>
              <a:rPr b="0" i="0" lang="en-US" sz="1200" u="none" cap="none" strike="noStrike">
                <a:solidFill>
                  <a:schemeClr val="dk2"/>
                </a:solidFill>
                <a:latin typeface="Arial"/>
                <a:ea typeface="Arial"/>
                <a:cs typeface="Arial"/>
                <a:sym typeface="Arial"/>
              </a:rPr>
              <a:t>for each Seattle (busy) area I-5 exits</a:t>
            </a:r>
            <a:endParaRPr b="0" i="0" sz="1200" u="none" cap="none" strike="noStrike">
              <a:solidFill>
                <a:schemeClr val="dk2"/>
              </a:solidFill>
              <a:latin typeface="Arial"/>
              <a:ea typeface="Arial"/>
              <a:cs typeface="Arial"/>
              <a:sym typeface="Arial"/>
            </a:endParaRPr>
          </a:p>
          <a:p>
            <a:pPr indent="-304800" lvl="1" marL="914400" marR="0" rtl="0" algn="l">
              <a:lnSpc>
                <a:spcPct val="100000"/>
              </a:lnSpc>
              <a:spcBef>
                <a:spcPts val="0"/>
              </a:spcBef>
              <a:spcAft>
                <a:spcPts val="0"/>
              </a:spcAft>
              <a:buClr>
                <a:schemeClr val="dk2"/>
              </a:buClr>
              <a:buSzPts val="1200"/>
              <a:buFont typeface="Arial"/>
              <a:buChar char="○"/>
            </a:pPr>
            <a:r>
              <a:rPr b="0" i="0" lang="en-US" sz="1200" u="none" cap="none" strike="noStrike">
                <a:solidFill>
                  <a:schemeClr val="dk2"/>
                </a:solidFill>
                <a:latin typeface="Arial"/>
                <a:ea typeface="Arial"/>
                <a:cs typeface="Arial"/>
                <a:sym typeface="Arial"/>
              </a:rPr>
              <a:t>take the average of each ratio on exits and come to the final ratio</a:t>
            </a:r>
            <a:endParaRPr b="0" i="0" sz="1200" u="none" cap="none" strike="noStrike">
              <a:solidFill>
                <a:schemeClr val="dk2"/>
              </a:solidFill>
              <a:latin typeface="Arial"/>
              <a:ea typeface="Arial"/>
              <a:cs typeface="Arial"/>
              <a:sym typeface="Arial"/>
            </a:endParaRPr>
          </a:p>
          <a:p>
            <a:pPr indent="-304800" lvl="1" marL="914400" marR="0" rtl="0" algn="l">
              <a:lnSpc>
                <a:spcPct val="100000"/>
              </a:lnSpc>
              <a:spcBef>
                <a:spcPts val="0"/>
              </a:spcBef>
              <a:spcAft>
                <a:spcPts val="0"/>
              </a:spcAft>
              <a:buClr>
                <a:schemeClr val="dk2"/>
              </a:buClr>
              <a:buSzPts val="1200"/>
              <a:buFont typeface="Arial"/>
              <a:buChar char="○"/>
            </a:pPr>
            <a:r>
              <a:rPr b="0" i="0" lang="en-US" sz="1200" u="none" cap="none" strike="noStrike">
                <a:solidFill>
                  <a:schemeClr val="dk2"/>
                </a:solidFill>
                <a:latin typeface="Arial"/>
                <a:ea typeface="Arial"/>
                <a:cs typeface="Arial"/>
                <a:sym typeface="Arial"/>
              </a:rPr>
              <a:t>To approximate the EV traffic, we </a:t>
            </a:r>
            <a:r>
              <a:rPr b="1" i="0" lang="en-US" sz="1200" u="none" cap="none" strike="noStrike">
                <a:solidFill>
                  <a:schemeClr val="dk2"/>
                </a:solidFill>
                <a:latin typeface="Arial"/>
                <a:ea typeface="Arial"/>
                <a:cs typeface="Arial"/>
                <a:sym typeface="Arial"/>
              </a:rPr>
              <a:t>multiply the total traffic by 1.5%</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rPr b="0" i="0" lang="en-US" sz="1200" u="none" cap="none" strike="noStrike">
                <a:solidFill>
                  <a:schemeClr val="dk2"/>
                </a:solidFill>
                <a:latin typeface="Arial"/>
                <a:ea typeface="Arial"/>
                <a:cs typeface="Arial"/>
                <a:sym typeface="Arial"/>
              </a:rPr>
              <a:t>2. </a:t>
            </a:r>
            <a:r>
              <a:rPr lang="en-US" sz="1200">
                <a:solidFill>
                  <a:schemeClr val="dk2"/>
                </a:solidFill>
              </a:rPr>
              <a:t>We can only apply this constraint to small models due to Gurobi License limitation</a:t>
            </a:r>
            <a:endParaRPr b="0" i="0" sz="1200" u="none" cap="none" strike="noStrike">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18fe975d1b0_0_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sp>
        <p:nvSpPr>
          <p:cNvPr id="448" name="Google Shape;448;g18fe975d1b0_0_0"/>
          <p:cNvSpPr txBox="1"/>
          <p:nvPr/>
        </p:nvSpPr>
        <p:spPr>
          <a:xfrm>
            <a:off x="8443575" y="393525"/>
            <a:ext cx="35772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449" name="Google Shape;449;g18fe975d1b0_0_0"/>
          <p:cNvSpPr txBox="1"/>
          <p:nvPr/>
        </p:nvSpPr>
        <p:spPr>
          <a:xfrm>
            <a:off x="995375" y="5709175"/>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450" name="Google Shape;450;g18fe975d1b0_0_0"/>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Comparison - </a:t>
            </a:r>
            <a:r>
              <a:rPr lang="en-US" sz="2800"/>
              <a:t>Current Demand Scenario</a:t>
            </a:r>
            <a:r>
              <a:rPr lang="en-US" sz="2800"/>
              <a:t> (2022)</a:t>
            </a:r>
            <a:endParaRPr sz="2800"/>
          </a:p>
        </p:txBody>
      </p:sp>
      <p:pic>
        <p:nvPicPr>
          <p:cNvPr id="451" name="Google Shape;451;g18fe975d1b0_0_0"/>
          <p:cNvPicPr preferRelativeResize="0"/>
          <p:nvPr/>
        </p:nvPicPr>
        <p:blipFill>
          <a:blip r:embed="rId3">
            <a:alphaModFix/>
          </a:blip>
          <a:stretch>
            <a:fillRect/>
          </a:stretch>
        </p:blipFill>
        <p:spPr>
          <a:xfrm>
            <a:off x="3303850" y="1024112"/>
            <a:ext cx="2437625" cy="5177674"/>
          </a:xfrm>
          <a:prstGeom prst="rect">
            <a:avLst/>
          </a:prstGeom>
          <a:noFill/>
          <a:ln>
            <a:noFill/>
          </a:ln>
        </p:spPr>
      </p:pic>
      <p:pic>
        <p:nvPicPr>
          <p:cNvPr id="452" name="Google Shape;452;g18fe975d1b0_0_0"/>
          <p:cNvPicPr preferRelativeResize="0"/>
          <p:nvPr/>
        </p:nvPicPr>
        <p:blipFill>
          <a:blip r:embed="rId4">
            <a:alphaModFix/>
          </a:blip>
          <a:stretch>
            <a:fillRect/>
          </a:stretch>
        </p:blipFill>
        <p:spPr>
          <a:xfrm>
            <a:off x="8453475" y="1009125"/>
            <a:ext cx="2407200" cy="5141414"/>
          </a:xfrm>
          <a:prstGeom prst="rect">
            <a:avLst/>
          </a:prstGeom>
          <a:noFill/>
          <a:ln>
            <a:noFill/>
          </a:ln>
        </p:spPr>
      </p:pic>
      <p:sp>
        <p:nvSpPr>
          <p:cNvPr id="453" name="Google Shape;453;g18fe975d1b0_0_0"/>
          <p:cNvSpPr/>
          <p:nvPr/>
        </p:nvSpPr>
        <p:spPr>
          <a:xfrm>
            <a:off x="3844325" y="15764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18fe975d1b0_0_0"/>
          <p:cNvSpPr/>
          <p:nvPr/>
        </p:nvSpPr>
        <p:spPr>
          <a:xfrm>
            <a:off x="9063875" y="15764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18fe975d1b0_0_0"/>
          <p:cNvSpPr/>
          <p:nvPr/>
        </p:nvSpPr>
        <p:spPr>
          <a:xfrm>
            <a:off x="9390375" y="2353575"/>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18fe975d1b0_0_0"/>
          <p:cNvSpPr/>
          <p:nvPr/>
        </p:nvSpPr>
        <p:spPr>
          <a:xfrm>
            <a:off x="4255963" y="2353575"/>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18fe975d1b0_0_0"/>
          <p:cNvSpPr/>
          <p:nvPr/>
        </p:nvSpPr>
        <p:spPr>
          <a:xfrm>
            <a:off x="4089088" y="37831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18fe975d1b0_0_0"/>
          <p:cNvSpPr/>
          <p:nvPr/>
        </p:nvSpPr>
        <p:spPr>
          <a:xfrm>
            <a:off x="9390363" y="37831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18fe975d1b0_0_0"/>
          <p:cNvSpPr/>
          <p:nvPr/>
        </p:nvSpPr>
        <p:spPr>
          <a:xfrm>
            <a:off x="6046275" y="1009125"/>
            <a:ext cx="2407200" cy="2433600"/>
          </a:xfrm>
          <a:prstGeom prst="wedgeRectCallout">
            <a:avLst>
              <a:gd fmla="val 58116" name="adj1"/>
              <a:gd fmla="val 26618"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lt1"/>
                </a:solidFill>
              </a:rPr>
              <a:t>Version 2:</a:t>
            </a:r>
            <a:endParaRPr b="1">
              <a:solidFill>
                <a:schemeClr val="lt1"/>
              </a:solidFill>
            </a:endParaRPr>
          </a:p>
          <a:p>
            <a:pPr indent="0" lvl="0" marL="0" rtl="0" algn="l">
              <a:spcBef>
                <a:spcPts val="0"/>
              </a:spcBef>
              <a:spcAft>
                <a:spcPts val="0"/>
              </a:spcAft>
              <a:buClr>
                <a:schemeClr val="dk1"/>
              </a:buClr>
              <a:buSzPts val="1100"/>
              <a:buFont typeface="Arial"/>
              <a:buNone/>
            </a:pPr>
            <a:r>
              <a:rPr b="1" lang="en-US">
                <a:solidFill>
                  <a:schemeClr val="lt1"/>
                </a:solidFill>
              </a:rPr>
              <a:t>Minimize total distance to nearest exists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400"/>
              <a:buFont typeface="Arial"/>
              <a:buNone/>
            </a:pPr>
            <a:r>
              <a:rPr b="1" lang="en-US">
                <a:solidFill>
                  <a:schemeClr val="lt1"/>
                </a:solidFill>
              </a:rPr>
              <a:t>EV% = </a:t>
            </a:r>
            <a:r>
              <a:rPr b="1" lang="en-US" sz="1800">
                <a:solidFill>
                  <a:schemeClr val="lt1"/>
                </a:solidFill>
              </a:rPr>
              <a:t>1.6%</a:t>
            </a:r>
            <a:endParaRPr b="1" sz="1800">
              <a:solidFill>
                <a:schemeClr val="lt1"/>
              </a:solidFill>
            </a:endParaRPr>
          </a:p>
          <a:p>
            <a:pPr indent="0" lvl="0" marL="0" rtl="0" algn="l">
              <a:spcBef>
                <a:spcPts val="0"/>
              </a:spcBef>
              <a:spcAft>
                <a:spcPts val="0"/>
              </a:spcAft>
              <a:buClr>
                <a:schemeClr val="dk1"/>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US" u="none" cap="none" strike="noStrike">
                <a:solidFill>
                  <a:schemeClr val="lt1"/>
                </a:solidFill>
                <a:latin typeface="Arial"/>
                <a:ea typeface="Arial"/>
                <a:cs typeface="Arial"/>
                <a:sym typeface="Arial"/>
              </a:rPr>
              <a:t>Suggested</a:t>
            </a:r>
            <a:r>
              <a:rPr b="1" i="0" lang="en-US" u="none" cap="none" strike="noStrike">
                <a:solidFill>
                  <a:schemeClr val="lt1"/>
                </a:solidFill>
                <a:latin typeface="Arial"/>
                <a:ea typeface="Arial"/>
                <a:cs typeface="Arial"/>
                <a:sym typeface="Arial"/>
              </a:rPr>
              <a:t> </a:t>
            </a:r>
            <a:r>
              <a:rPr b="1" lang="en-US" sz="1800">
                <a:solidFill>
                  <a:schemeClr val="lt1"/>
                </a:solidFill>
              </a:rPr>
              <a:t>16</a:t>
            </a:r>
            <a:r>
              <a:rPr b="1" i="0" lang="en-US" u="none" cap="none" strike="noStrike">
                <a:solidFill>
                  <a:schemeClr val="lt1"/>
                </a:solidFill>
                <a:latin typeface="Arial"/>
                <a:ea typeface="Arial"/>
                <a:cs typeface="Arial"/>
                <a:sym typeface="Arial"/>
              </a:rPr>
              <a:t> </a:t>
            </a:r>
            <a:r>
              <a:rPr b="0" i="0" lang="en-US" u="none" cap="none" strike="noStrike">
                <a:solidFill>
                  <a:schemeClr val="lt1"/>
                </a:solidFill>
                <a:latin typeface="Arial"/>
                <a:ea typeface="Arial"/>
                <a:cs typeface="Arial"/>
                <a:sym typeface="Arial"/>
              </a:rPr>
              <a:t>locations</a:t>
            </a:r>
            <a:endParaRPr b="0" i="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Est. cost: </a:t>
            </a:r>
            <a:r>
              <a:rPr b="1" lang="en-US">
                <a:solidFill>
                  <a:schemeClr val="lt1"/>
                </a:solidFill>
              </a:rPr>
              <a:t>$1,035,037</a:t>
            </a:r>
            <a:endParaRPr>
              <a:solidFill>
                <a:schemeClr val="lt1"/>
              </a:solidFill>
            </a:endParaRPr>
          </a:p>
        </p:txBody>
      </p:sp>
      <p:sp>
        <p:nvSpPr>
          <p:cNvPr id="460" name="Google Shape;460;g18fe975d1b0_0_0"/>
          <p:cNvSpPr/>
          <p:nvPr/>
        </p:nvSpPr>
        <p:spPr>
          <a:xfrm>
            <a:off x="896650" y="1009125"/>
            <a:ext cx="2407200" cy="2433600"/>
          </a:xfrm>
          <a:prstGeom prst="wedgeRectCallout">
            <a:avLst>
              <a:gd fmla="val 57506" name="adj1"/>
              <a:gd fmla="val 24336"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1400"/>
              <a:buFont typeface="Arial"/>
              <a:buNone/>
            </a:pPr>
            <a:r>
              <a:rPr b="1" lang="en-US">
                <a:solidFill>
                  <a:schemeClr val="lt1"/>
                </a:solidFill>
              </a:rPr>
              <a:t>Version 1:</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rPr>
              <a:t>Minimize proposed EV charger cnt</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rPr>
              <a:t>EV% = </a:t>
            </a:r>
            <a:r>
              <a:rPr b="1" lang="en-US" sz="1800">
                <a:solidFill>
                  <a:schemeClr val="lt1"/>
                </a:solidFill>
              </a:rPr>
              <a:t>1.6%</a:t>
            </a:r>
            <a:endParaRPr b="1" sz="1800">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chemeClr val="dk1"/>
              </a:buClr>
              <a:buSzPts val="1100"/>
              <a:buFont typeface="Arial"/>
              <a:buNone/>
            </a:pPr>
            <a:r>
              <a:rPr b="0" i="0" lang="en-US" u="none" cap="none" strike="noStrike">
                <a:solidFill>
                  <a:schemeClr val="lt1"/>
                </a:solidFill>
                <a:latin typeface="Arial"/>
                <a:ea typeface="Arial"/>
                <a:cs typeface="Arial"/>
                <a:sym typeface="Arial"/>
              </a:rPr>
              <a:t>Suggested</a:t>
            </a:r>
            <a:r>
              <a:rPr b="1" i="0" lang="en-US" u="none" cap="none" strike="noStrike">
                <a:solidFill>
                  <a:schemeClr val="lt1"/>
                </a:solidFill>
                <a:latin typeface="Arial"/>
                <a:ea typeface="Arial"/>
                <a:cs typeface="Arial"/>
                <a:sym typeface="Arial"/>
              </a:rPr>
              <a:t> </a:t>
            </a:r>
            <a:r>
              <a:rPr b="1" lang="en-US" sz="1800">
                <a:solidFill>
                  <a:schemeClr val="lt1"/>
                </a:solidFill>
              </a:rPr>
              <a:t>13</a:t>
            </a:r>
            <a:r>
              <a:rPr b="1" i="0" lang="en-US" sz="1800" u="none" cap="none" strike="noStrike">
                <a:solidFill>
                  <a:schemeClr val="lt1"/>
                </a:solidFill>
                <a:latin typeface="Arial"/>
                <a:ea typeface="Arial"/>
                <a:cs typeface="Arial"/>
                <a:sym typeface="Arial"/>
              </a:rPr>
              <a:t> </a:t>
            </a:r>
            <a:r>
              <a:rPr b="0" i="0" lang="en-US" u="none" cap="none" strike="noStrike">
                <a:solidFill>
                  <a:schemeClr val="lt1"/>
                </a:solidFill>
                <a:latin typeface="Arial"/>
                <a:ea typeface="Arial"/>
                <a:cs typeface="Arial"/>
                <a:sym typeface="Arial"/>
              </a:rPr>
              <a:t>locations</a:t>
            </a:r>
            <a:endParaRPr b="0" i="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a:solidFill>
                <a:schemeClr val="lt1"/>
              </a:solidFill>
            </a:endParaRPr>
          </a:p>
          <a:p>
            <a:pPr indent="0" lvl="0" marL="0" marR="0" rtl="0" algn="l">
              <a:lnSpc>
                <a:spcPct val="100000"/>
              </a:lnSpc>
              <a:spcBef>
                <a:spcPts val="0"/>
              </a:spcBef>
              <a:spcAft>
                <a:spcPts val="0"/>
              </a:spcAft>
              <a:buClr>
                <a:schemeClr val="dk1"/>
              </a:buClr>
              <a:buSzPts val="1100"/>
              <a:buFont typeface="Arial"/>
              <a:buNone/>
            </a:pPr>
            <a:r>
              <a:rPr lang="en-US">
                <a:solidFill>
                  <a:schemeClr val="lt1"/>
                </a:solidFill>
              </a:rPr>
              <a:t>Est. cost: </a:t>
            </a:r>
            <a:r>
              <a:rPr b="1" lang="en-US">
                <a:solidFill>
                  <a:schemeClr val="lt1"/>
                </a:solidFill>
              </a:rPr>
              <a:t> $916,114</a:t>
            </a:r>
            <a:endParaRPr b="1">
              <a:solidFill>
                <a:schemeClr val="lt1"/>
              </a:solidFill>
            </a:endParaRPr>
          </a:p>
        </p:txBody>
      </p:sp>
      <p:sp>
        <p:nvSpPr>
          <p:cNvPr id="461" name="Google Shape;461;g18fe975d1b0_0_0"/>
          <p:cNvSpPr txBox="1"/>
          <p:nvPr/>
        </p:nvSpPr>
        <p:spPr>
          <a:xfrm>
            <a:off x="5933425" y="3783138"/>
            <a:ext cx="2355900" cy="14775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n-US">
                <a:solidFill>
                  <a:schemeClr val="dk2"/>
                </a:solidFill>
              </a:rPr>
              <a:t>The only difference between the two models is that, </a:t>
            </a:r>
            <a:r>
              <a:rPr b="1" lang="en-US">
                <a:solidFill>
                  <a:schemeClr val="dk2"/>
                </a:solidFill>
              </a:rPr>
              <a:t>in some area, one station is divided up into two or more stations closer to exits</a:t>
            </a:r>
            <a:r>
              <a:rPr lang="en-US">
                <a:solidFill>
                  <a:schemeClr val="dk2"/>
                </a:solidFill>
              </a:rPr>
              <a:t> </a:t>
            </a:r>
            <a:endParaRPr>
              <a:solidFill>
                <a:schemeClr val="dk2"/>
              </a:solidFill>
            </a:endParaRPr>
          </a:p>
        </p:txBody>
      </p:sp>
      <p:cxnSp>
        <p:nvCxnSpPr>
          <p:cNvPr id="462" name="Google Shape;462;g18fe975d1b0_0_0"/>
          <p:cNvCxnSpPr/>
          <p:nvPr/>
        </p:nvCxnSpPr>
        <p:spPr>
          <a:xfrm rot="10800000">
            <a:off x="8301800" y="4521888"/>
            <a:ext cx="1005300" cy="0"/>
          </a:xfrm>
          <a:prstGeom prst="straightConnector1">
            <a:avLst/>
          </a:prstGeom>
          <a:noFill/>
          <a:ln cap="flat" cmpd="sng" w="19050">
            <a:solidFill>
              <a:schemeClr val="dk2"/>
            </a:solidFill>
            <a:prstDash val="dash"/>
            <a:round/>
            <a:headEnd len="sm" w="sm" type="oval"/>
            <a:tailEnd len="sm" w="sm" type="none"/>
          </a:ln>
        </p:spPr>
      </p:cxnSp>
      <p:cxnSp>
        <p:nvCxnSpPr>
          <p:cNvPr id="463" name="Google Shape;463;g18fe975d1b0_0_0"/>
          <p:cNvCxnSpPr/>
          <p:nvPr/>
        </p:nvCxnSpPr>
        <p:spPr>
          <a:xfrm rot="10800000">
            <a:off x="4940600" y="4521888"/>
            <a:ext cx="1005300" cy="0"/>
          </a:xfrm>
          <a:prstGeom prst="straightConnector1">
            <a:avLst/>
          </a:prstGeom>
          <a:noFill/>
          <a:ln cap="flat" cmpd="sng" w="19050">
            <a:solidFill>
              <a:schemeClr val="dk2"/>
            </a:solidFill>
            <a:prstDash val="dash"/>
            <a:round/>
            <a:headEnd len="sm" w="sm" type="none"/>
            <a:tailEnd len="sm" w="sm" type="oval"/>
          </a:ln>
        </p:spPr>
      </p:cxnSp>
      <p:sp>
        <p:nvSpPr>
          <p:cNvPr id="464" name="Google Shape;464;g18fe975d1b0_0_0"/>
          <p:cNvSpPr txBox="1"/>
          <p:nvPr/>
        </p:nvSpPr>
        <p:spPr>
          <a:xfrm>
            <a:off x="896650" y="3486650"/>
            <a:ext cx="2355900" cy="22524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n-US">
                <a:solidFill>
                  <a:schemeClr val="dk2"/>
                </a:solidFill>
              </a:rPr>
              <a:t>Evaluation metric - </a:t>
            </a:r>
            <a:r>
              <a:rPr b="1" lang="en-US">
                <a:solidFill>
                  <a:schemeClr val="dk2"/>
                </a:solidFill>
              </a:rPr>
              <a:t>cost</a:t>
            </a:r>
            <a:r>
              <a:rPr lang="en-US">
                <a:solidFill>
                  <a:schemeClr val="dk2"/>
                </a:solidFill>
              </a:rPr>
              <a:t>:</a:t>
            </a:r>
            <a:endParaRPr>
              <a:solidFill>
                <a:schemeClr val="dk2"/>
              </a:solidFill>
            </a:endParaRPr>
          </a:p>
          <a:p>
            <a:pPr indent="0" lvl="0" marL="0" marR="0" rtl="0" algn="l">
              <a:lnSpc>
                <a:spcPct val="100000"/>
              </a:lnSpc>
              <a:spcBef>
                <a:spcPts val="0"/>
              </a:spcBef>
              <a:spcAft>
                <a:spcPts val="0"/>
              </a:spcAft>
              <a:buNone/>
            </a:pPr>
            <a:r>
              <a:rPr lang="en-US">
                <a:solidFill>
                  <a:schemeClr val="dk2"/>
                </a:solidFill>
              </a:rPr>
              <a:t>cost building stations + cost adding chargers</a:t>
            </a:r>
            <a:r>
              <a:rPr lang="en-US">
                <a:solidFill>
                  <a:schemeClr val="dk2"/>
                </a:solidFill>
              </a:rPr>
              <a:t> + cost driving from exits to each station</a:t>
            </a:r>
            <a:endParaRPr>
              <a:solidFill>
                <a:schemeClr val="dk2"/>
              </a:solidFill>
            </a:endParaRPr>
          </a:p>
          <a:p>
            <a:pPr indent="0" lvl="0" marL="0" marR="0" rtl="0" algn="l">
              <a:lnSpc>
                <a:spcPct val="100000"/>
              </a:lnSpc>
              <a:spcBef>
                <a:spcPts val="1000"/>
              </a:spcBef>
              <a:spcAft>
                <a:spcPts val="0"/>
              </a:spcAft>
              <a:buNone/>
            </a:pPr>
            <a:r>
              <a:rPr b="1" lang="en-US">
                <a:solidFill>
                  <a:schemeClr val="dk2"/>
                </a:solidFill>
              </a:rPr>
              <a:t>$40,000</a:t>
            </a:r>
            <a:r>
              <a:rPr lang="en-US">
                <a:solidFill>
                  <a:schemeClr val="dk2"/>
                </a:solidFill>
              </a:rPr>
              <a:t> - cost per station</a:t>
            </a:r>
            <a:endParaRPr>
              <a:solidFill>
                <a:schemeClr val="dk2"/>
              </a:solidFill>
            </a:endParaRPr>
          </a:p>
          <a:p>
            <a:pPr indent="0" lvl="0" marL="0" marR="0" rtl="0" algn="l">
              <a:lnSpc>
                <a:spcPct val="100000"/>
              </a:lnSpc>
              <a:spcBef>
                <a:spcPts val="0"/>
              </a:spcBef>
              <a:spcAft>
                <a:spcPts val="0"/>
              </a:spcAft>
              <a:buNone/>
            </a:pPr>
            <a:r>
              <a:rPr b="1" lang="en-US">
                <a:solidFill>
                  <a:schemeClr val="dk2"/>
                </a:solidFill>
              </a:rPr>
              <a:t>$7,000</a:t>
            </a:r>
            <a:r>
              <a:rPr lang="en-US">
                <a:solidFill>
                  <a:schemeClr val="dk2"/>
                </a:solidFill>
              </a:rPr>
              <a:t> - cost per charger</a:t>
            </a:r>
            <a:endParaRPr>
              <a:solidFill>
                <a:schemeClr val="dk2"/>
              </a:solidFill>
            </a:endParaRPr>
          </a:p>
          <a:p>
            <a:pPr indent="0" lvl="0" marL="0" marR="0" rtl="0" algn="l">
              <a:lnSpc>
                <a:spcPct val="100000"/>
              </a:lnSpc>
              <a:spcBef>
                <a:spcPts val="0"/>
              </a:spcBef>
              <a:spcAft>
                <a:spcPts val="0"/>
              </a:spcAft>
              <a:buNone/>
            </a:pPr>
            <a:r>
              <a:rPr b="1" lang="en-US">
                <a:solidFill>
                  <a:schemeClr val="dk2"/>
                </a:solidFill>
              </a:rPr>
              <a:t>$0.2</a:t>
            </a:r>
            <a:r>
              <a:rPr lang="en-US">
                <a:solidFill>
                  <a:schemeClr val="dk2"/>
                </a:solidFill>
              </a:rPr>
              <a:t> - cost driving per mile </a:t>
            </a:r>
            <a:r>
              <a:rPr lang="en-US">
                <a:solidFill>
                  <a:schemeClr val="dk2"/>
                </a:solidFill>
              </a:rPr>
              <a:t>per EV car</a:t>
            </a:r>
            <a:endParaRPr>
              <a:solidFill>
                <a:schemeClr val="dk2"/>
              </a:solidFill>
            </a:endParaRPr>
          </a:p>
        </p:txBody>
      </p:sp>
      <p:sp>
        <p:nvSpPr>
          <p:cNvPr id="465" name="Google Shape;465;g18fe975d1b0_0_0"/>
          <p:cNvSpPr txBox="1"/>
          <p:nvPr/>
        </p:nvSpPr>
        <p:spPr>
          <a:xfrm>
            <a:off x="5919525" y="5534938"/>
            <a:ext cx="2355900" cy="400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n-US">
                <a:solidFill>
                  <a:schemeClr val="dk2"/>
                </a:solidFill>
              </a:rPr>
              <a:t>Version 1 saves</a:t>
            </a:r>
            <a:r>
              <a:rPr lang="en-US">
                <a:solidFill>
                  <a:schemeClr val="dk2"/>
                </a:solidFill>
              </a:rPr>
              <a:t> ~$118,000</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g18fe975d1b0_0_253"/>
          <p:cNvPicPr preferRelativeResize="0"/>
          <p:nvPr/>
        </p:nvPicPr>
        <p:blipFill rotWithShape="1">
          <a:blip r:embed="rId3">
            <a:alphaModFix/>
          </a:blip>
          <a:srcRect b="0" l="18717" r="6443" t="0"/>
          <a:stretch/>
        </p:blipFill>
        <p:spPr>
          <a:xfrm>
            <a:off x="7717800" y="1019287"/>
            <a:ext cx="1763100" cy="4967849"/>
          </a:xfrm>
          <a:prstGeom prst="rect">
            <a:avLst/>
          </a:prstGeom>
          <a:noFill/>
          <a:ln>
            <a:noFill/>
          </a:ln>
        </p:spPr>
      </p:pic>
      <p:pic>
        <p:nvPicPr>
          <p:cNvPr id="471" name="Google Shape;471;g18fe975d1b0_0_253"/>
          <p:cNvPicPr preferRelativeResize="0"/>
          <p:nvPr/>
        </p:nvPicPr>
        <p:blipFill rotWithShape="1">
          <a:blip r:embed="rId4">
            <a:alphaModFix/>
          </a:blip>
          <a:srcRect b="0" l="16266" r="8737" t="0"/>
          <a:stretch/>
        </p:blipFill>
        <p:spPr>
          <a:xfrm>
            <a:off x="2339500" y="1009125"/>
            <a:ext cx="1755700" cy="4988176"/>
          </a:xfrm>
          <a:prstGeom prst="rect">
            <a:avLst/>
          </a:prstGeom>
          <a:noFill/>
          <a:ln>
            <a:noFill/>
          </a:ln>
        </p:spPr>
      </p:pic>
      <p:pic>
        <p:nvPicPr>
          <p:cNvPr id="472" name="Google Shape;472;g18fe975d1b0_0_253"/>
          <p:cNvPicPr preferRelativeResize="0"/>
          <p:nvPr/>
        </p:nvPicPr>
        <p:blipFill rotWithShape="1">
          <a:blip r:embed="rId5">
            <a:alphaModFix/>
          </a:blip>
          <a:srcRect b="0" l="19074" r="7336" t="0"/>
          <a:stretch/>
        </p:blipFill>
        <p:spPr>
          <a:xfrm>
            <a:off x="9606325" y="1021600"/>
            <a:ext cx="1755700" cy="5068951"/>
          </a:xfrm>
          <a:prstGeom prst="rect">
            <a:avLst/>
          </a:prstGeom>
          <a:noFill/>
          <a:ln>
            <a:noFill/>
          </a:ln>
        </p:spPr>
      </p:pic>
      <p:pic>
        <p:nvPicPr>
          <p:cNvPr id="473" name="Google Shape;473;g18fe975d1b0_0_253"/>
          <p:cNvPicPr preferRelativeResize="0"/>
          <p:nvPr/>
        </p:nvPicPr>
        <p:blipFill rotWithShape="1">
          <a:blip r:embed="rId6">
            <a:alphaModFix/>
          </a:blip>
          <a:srcRect b="0" l="17307" r="9816" t="0"/>
          <a:stretch/>
        </p:blipFill>
        <p:spPr>
          <a:xfrm>
            <a:off x="4187525" y="1031725"/>
            <a:ext cx="1748400" cy="5082238"/>
          </a:xfrm>
          <a:prstGeom prst="rect">
            <a:avLst/>
          </a:prstGeom>
          <a:noFill/>
          <a:ln>
            <a:noFill/>
          </a:ln>
        </p:spPr>
      </p:pic>
      <p:sp>
        <p:nvSpPr>
          <p:cNvPr id="474" name="Google Shape;474;g18fe975d1b0_0_25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sp>
        <p:nvSpPr>
          <p:cNvPr id="475" name="Google Shape;475;g18fe975d1b0_0_253"/>
          <p:cNvSpPr txBox="1"/>
          <p:nvPr/>
        </p:nvSpPr>
        <p:spPr>
          <a:xfrm>
            <a:off x="8443575" y="393525"/>
            <a:ext cx="35772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476" name="Google Shape;476;g18fe975d1b0_0_253"/>
          <p:cNvSpPr txBox="1"/>
          <p:nvPr/>
        </p:nvSpPr>
        <p:spPr>
          <a:xfrm>
            <a:off x="8443575" y="6161750"/>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477" name="Google Shape;477;g18fe975d1b0_0_253"/>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Comparison - Future Demand Scenario (2026)</a:t>
            </a:r>
            <a:endParaRPr sz="2800"/>
          </a:p>
        </p:txBody>
      </p:sp>
      <p:sp>
        <p:nvSpPr>
          <p:cNvPr id="478" name="Google Shape;478;g18fe975d1b0_0_253"/>
          <p:cNvSpPr/>
          <p:nvPr/>
        </p:nvSpPr>
        <p:spPr>
          <a:xfrm>
            <a:off x="6290000" y="1031725"/>
            <a:ext cx="1435500" cy="1656300"/>
          </a:xfrm>
          <a:prstGeom prst="wedgeRectCallout">
            <a:avLst>
              <a:gd fmla="val 58706" name="adj1"/>
              <a:gd fmla="val 24249"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lt1"/>
                </a:solidFill>
              </a:rPr>
              <a:t>Version 2:</a:t>
            </a:r>
            <a:endParaRPr b="1">
              <a:solidFill>
                <a:schemeClr val="lt1"/>
              </a:solidFill>
            </a:endParaRPr>
          </a:p>
          <a:p>
            <a:pPr indent="0" lvl="0" marL="0" rtl="0" algn="l">
              <a:spcBef>
                <a:spcPts val="0"/>
              </a:spcBef>
              <a:spcAft>
                <a:spcPts val="0"/>
              </a:spcAft>
              <a:buClr>
                <a:schemeClr val="dk1"/>
              </a:buClr>
              <a:buSzPts val="1100"/>
              <a:buFont typeface="Arial"/>
              <a:buNone/>
            </a:pPr>
            <a:r>
              <a:rPr b="1" lang="en-US">
                <a:solidFill>
                  <a:schemeClr val="lt1"/>
                </a:solidFill>
              </a:rPr>
              <a:t>Minimize total distance to nearest exists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400"/>
              <a:buFont typeface="Arial"/>
              <a:buNone/>
            </a:pPr>
            <a:r>
              <a:rPr b="1" lang="en-US">
                <a:solidFill>
                  <a:schemeClr val="lt1"/>
                </a:solidFill>
              </a:rPr>
              <a:t>EV% = </a:t>
            </a:r>
            <a:r>
              <a:rPr b="1" lang="en-US" sz="1800">
                <a:solidFill>
                  <a:schemeClr val="lt1"/>
                </a:solidFill>
              </a:rPr>
              <a:t>3.0</a:t>
            </a:r>
            <a:r>
              <a:rPr b="1" lang="en-US" sz="1800">
                <a:solidFill>
                  <a:schemeClr val="lt1"/>
                </a:solidFill>
              </a:rPr>
              <a:t>%</a:t>
            </a:r>
            <a:endParaRPr b="1" i="0" u="none" cap="none" strike="noStrike">
              <a:solidFill>
                <a:schemeClr val="lt1"/>
              </a:solidFill>
              <a:latin typeface="Arial"/>
              <a:ea typeface="Arial"/>
              <a:cs typeface="Arial"/>
              <a:sym typeface="Arial"/>
            </a:endParaRPr>
          </a:p>
        </p:txBody>
      </p:sp>
      <p:sp>
        <p:nvSpPr>
          <p:cNvPr id="479" name="Google Shape;479;g18fe975d1b0_0_253"/>
          <p:cNvSpPr/>
          <p:nvPr/>
        </p:nvSpPr>
        <p:spPr>
          <a:xfrm>
            <a:off x="896650" y="1009125"/>
            <a:ext cx="1435500" cy="1656300"/>
          </a:xfrm>
          <a:prstGeom prst="wedgeRectCallout">
            <a:avLst>
              <a:gd fmla="val 57825" name="adj1"/>
              <a:gd fmla="val 2487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1400"/>
              <a:buFont typeface="Arial"/>
              <a:buNone/>
            </a:pPr>
            <a:r>
              <a:rPr b="1" lang="en-US">
                <a:solidFill>
                  <a:schemeClr val="lt1"/>
                </a:solidFill>
              </a:rPr>
              <a:t>Version 1:</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rPr>
              <a:t>Minimize proposed EV charger cnt</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rPr>
              <a:t>EV% =</a:t>
            </a:r>
            <a:r>
              <a:rPr b="1" lang="en-US" sz="1800">
                <a:solidFill>
                  <a:schemeClr val="lt1"/>
                </a:solidFill>
              </a:rPr>
              <a:t> 3.0%</a:t>
            </a:r>
            <a:endParaRPr b="1" i="0" u="none" cap="none" strike="noStrike">
              <a:solidFill>
                <a:schemeClr val="lt1"/>
              </a:solidFill>
              <a:latin typeface="Arial"/>
              <a:ea typeface="Arial"/>
              <a:cs typeface="Arial"/>
              <a:sym typeface="Arial"/>
            </a:endParaRPr>
          </a:p>
        </p:txBody>
      </p:sp>
      <p:sp>
        <p:nvSpPr>
          <p:cNvPr id="480" name="Google Shape;480;g18fe975d1b0_0_253"/>
          <p:cNvSpPr/>
          <p:nvPr/>
        </p:nvSpPr>
        <p:spPr>
          <a:xfrm>
            <a:off x="3919750" y="3218413"/>
            <a:ext cx="441300" cy="3192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18fe975d1b0_0_253"/>
          <p:cNvSpPr/>
          <p:nvPr/>
        </p:nvSpPr>
        <p:spPr>
          <a:xfrm>
            <a:off x="965350" y="4912400"/>
            <a:ext cx="441300" cy="3192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18fe975d1b0_0_253"/>
          <p:cNvSpPr txBox="1"/>
          <p:nvPr/>
        </p:nvSpPr>
        <p:spPr>
          <a:xfrm>
            <a:off x="896650" y="4985700"/>
            <a:ext cx="14355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	: </a:t>
            </a:r>
            <a:endParaRPr>
              <a:solidFill>
                <a:schemeClr val="dk2"/>
              </a:solidFill>
            </a:endParaRPr>
          </a:p>
          <a:p>
            <a:pPr indent="0" lvl="0" marL="0" rtl="0" algn="l">
              <a:spcBef>
                <a:spcPts val="0"/>
              </a:spcBef>
              <a:spcAft>
                <a:spcPts val="0"/>
              </a:spcAft>
              <a:buNone/>
            </a:pPr>
            <a:r>
              <a:rPr lang="en-US" sz="1200">
                <a:solidFill>
                  <a:schemeClr val="dk2"/>
                </a:solidFill>
              </a:rPr>
              <a:t>Apply “p</a:t>
            </a:r>
            <a:r>
              <a:rPr lang="en-US" sz="1200">
                <a:solidFill>
                  <a:schemeClr val="dk2"/>
                </a:solidFill>
              </a:rPr>
              <a:t>roposed EV charger cnt per location &lt; 10</a:t>
            </a:r>
            <a:r>
              <a:rPr lang="en-US" sz="1200">
                <a:solidFill>
                  <a:schemeClr val="dk2"/>
                </a:solidFill>
              </a:rPr>
              <a:t>” costraint</a:t>
            </a:r>
            <a:endParaRPr sz="1200">
              <a:solidFill>
                <a:schemeClr val="dk2"/>
              </a:solidFill>
            </a:endParaRPr>
          </a:p>
        </p:txBody>
      </p:sp>
      <p:sp>
        <p:nvSpPr>
          <p:cNvPr id="483" name="Google Shape;483;g18fe975d1b0_0_253"/>
          <p:cNvSpPr/>
          <p:nvPr/>
        </p:nvSpPr>
        <p:spPr>
          <a:xfrm>
            <a:off x="4361052" y="2128502"/>
            <a:ext cx="927000" cy="927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18fe975d1b0_0_253"/>
          <p:cNvSpPr/>
          <p:nvPr/>
        </p:nvSpPr>
        <p:spPr>
          <a:xfrm>
            <a:off x="2332200" y="5557725"/>
            <a:ext cx="1763100" cy="53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50">
                <a:solidFill>
                  <a:schemeClr val="lt1"/>
                </a:solidFill>
              </a:rPr>
              <a:t>Suggested</a:t>
            </a:r>
            <a:r>
              <a:rPr b="1" lang="en-US" sz="1150">
                <a:solidFill>
                  <a:schemeClr val="lt1"/>
                </a:solidFill>
              </a:rPr>
              <a:t> 13 </a:t>
            </a:r>
            <a:r>
              <a:rPr lang="en-US" sz="1150">
                <a:solidFill>
                  <a:schemeClr val="lt1"/>
                </a:solidFill>
              </a:rPr>
              <a:t>locations</a:t>
            </a:r>
            <a:endParaRPr sz="115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150">
                <a:solidFill>
                  <a:schemeClr val="lt1"/>
                </a:solidFill>
              </a:rPr>
              <a:t>Est. cost:</a:t>
            </a:r>
            <a:r>
              <a:rPr b="1" lang="en-US" sz="1150">
                <a:solidFill>
                  <a:schemeClr val="lt1"/>
                </a:solidFill>
              </a:rPr>
              <a:t> $1,268,330</a:t>
            </a:r>
            <a:endParaRPr sz="1150">
              <a:solidFill>
                <a:schemeClr val="lt1"/>
              </a:solidFill>
            </a:endParaRPr>
          </a:p>
        </p:txBody>
      </p:sp>
      <p:sp>
        <p:nvSpPr>
          <p:cNvPr id="485" name="Google Shape;485;g18fe975d1b0_0_253"/>
          <p:cNvSpPr/>
          <p:nvPr/>
        </p:nvSpPr>
        <p:spPr>
          <a:xfrm>
            <a:off x="2508302" y="2128502"/>
            <a:ext cx="927000" cy="927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18fe975d1b0_0_253"/>
          <p:cNvSpPr/>
          <p:nvPr/>
        </p:nvSpPr>
        <p:spPr>
          <a:xfrm>
            <a:off x="9327375" y="3218388"/>
            <a:ext cx="441300" cy="3192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18fe975d1b0_0_253"/>
          <p:cNvSpPr/>
          <p:nvPr/>
        </p:nvSpPr>
        <p:spPr>
          <a:xfrm>
            <a:off x="7843202" y="2128502"/>
            <a:ext cx="927000" cy="927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18fe975d1b0_0_253"/>
          <p:cNvSpPr/>
          <p:nvPr/>
        </p:nvSpPr>
        <p:spPr>
          <a:xfrm>
            <a:off x="9768677" y="2128502"/>
            <a:ext cx="927000" cy="927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18fe975d1b0_0_253"/>
          <p:cNvSpPr/>
          <p:nvPr/>
        </p:nvSpPr>
        <p:spPr>
          <a:xfrm>
            <a:off x="7725138" y="5557725"/>
            <a:ext cx="1748400" cy="53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50">
                <a:solidFill>
                  <a:schemeClr val="lt1"/>
                </a:solidFill>
              </a:rPr>
              <a:t>Suggested</a:t>
            </a:r>
            <a:r>
              <a:rPr b="1" lang="en-US" sz="1150">
                <a:solidFill>
                  <a:schemeClr val="lt1"/>
                </a:solidFill>
              </a:rPr>
              <a:t> 16 </a:t>
            </a:r>
            <a:r>
              <a:rPr lang="en-US" sz="1150">
                <a:solidFill>
                  <a:schemeClr val="lt1"/>
                </a:solidFill>
              </a:rPr>
              <a:t>locations</a:t>
            </a:r>
            <a:endParaRPr sz="115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150">
                <a:solidFill>
                  <a:schemeClr val="lt1"/>
                </a:solidFill>
              </a:rPr>
              <a:t>Est. cost:</a:t>
            </a:r>
            <a:r>
              <a:rPr b="1" lang="en-US" sz="1150">
                <a:solidFill>
                  <a:schemeClr val="lt1"/>
                </a:solidFill>
              </a:rPr>
              <a:t> </a:t>
            </a:r>
            <a:r>
              <a:rPr b="1" lang="en-US" sz="1150">
                <a:solidFill>
                  <a:schemeClr val="lt1"/>
                </a:solidFill>
              </a:rPr>
              <a:t>$1,387,694 </a:t>
            </a:r>
            <a:endParaRPr sz="1150">
              <a:solidFill>
                <a:schemeClr val="lt1"/>
              </a:solidFill>
            </a:endParaRPr>
          </a:p>
        </p:txBody>
      </p:sp>
      <p:sp>
        <p:nvSpPr>
          <p:cNvPr id="490" name="Google Shape;490;g18fe975d1b0_0_253"/>
          <p:cNvSpPr txBox="1"/>
          <p:nvPr/>
        </p:nvSpPr>
        <p:spPr>
          <a:xfrm>
            <a:off x="6028250" y="3537600"/>
            <a:ext cx="1630500" cy="6156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n-US">
                <a:solidFill>
                  <a:schemeClr val="dk2"/>
                </a:solidFill>
              </a:rPr>
              <a:t>Version 1 saves </a:t>
            </a:r>
            <a:r>
              <a:rPr lang="en-US">
                <a:solidFill>
                  <a:schemeClr val="dk2"/>
                </a:solidFill>
              </a:rPr>
              <a:t>~$80,000</a:t>
            </a:r>
            <a:endParaRPr>
              <a:solidFill>
                <a:schemeClr val="dk2"/>
              </a:solidFill>
            </a:endParaRPr>
          </a:p>
        </p:txBody>
      </p:sp>
      <p:sp>
        <p:nvSpPr>
          <p:cNvPr id="491" name="Google Shape;491;g18fe975d1b0_0_253"/>
          <p:cNvSpPr/>
          <p:nvPr/>
        </p:nvSpPr>
        <p:spPr>
          <a:xfrm>
            <a:off x="4187525" y="5557725"/>
            <a:ext cx="1748400" cy="53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50">
                <a:solidFill>
                  <a:schemeClr val="lt1"/>
                </a:solidFill>
              </a:rPr>
              <a:t>Suggested</a:t>
            </a:r>
            <a:r>
              <a:rPr b="1" lang="en-US" sz="1150">
                <a:solidFill>
                  <a:schemeClr val="lt1"/>
                </a:solidFill>
              </a:rPr>
              <a:t> 18 </a:t>
            </a:r>
            <a:r>
              <a:rPr lang="en-US" sz="1150">
                <a:solidFill>
                  <a:schemeClr val="lt1"/>
                </a:solidFill>
              </a:rPr>
              <a:t>locations</a:t>
            </a:r>
            <a:endParaRPr sz="115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150">
                <a:solidFill>
                  <a:schemeClr val="lt1"/>
                </a:solidFill>
              </a:rPr>
              <a:t>Est. cost:</a:t>
            </a:r>
            <a:r>
              <a:rPr b="1" lang="en-US" sz="1150">
                <a:solidFill>
                  <a:schemeClr val="lt1"/>
                </a:solidFill>
              </a:rPr>
              <a:t> $1,470,894</a:t>
            </a:r>
            <a:endParaRPr sz="1150">
              <a:solidFill>
                <a:schemeClr val="lt1"/>
              </a:solidFill>
            </a:endParaRPr>
          </a:p>
        </p:txBody>
      </p:sp>
      <p:sp>
        <p:nvSpPr>
          <p:cNvPr id="492" name="Google Shape;492;g18fe975d1b0_0_253"/>
          <p:cNvSpPr/>
          <p:nvPr/>
        </p:nvSpPr>
        <p:spPr>
          <a:xfrm>
            <a:off x="9613625" y="5557725"/>
            <a:ext cx="1748400" cy="53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150">
                <a:solidFill>
                  <a:schemeClr val="lt1"/>
                </a:solidFill>
              </a:rPr>
              <a:t>Suggested</a:t>
            </a:r>
            <a:r>
              <a:rPr b="1" lang="en-US" sz="1150">
                <a:solidFill>
                  <a:schemeClr val="lt1"/>
                </a:solidFill>
              </a:rPr>
              <a:t> 20 </a:t>
            </a:r>
            <a:r>
              <a:rPr lang="en-US" sz="1150">
                <a:solidFill>
                  <a:schemeClr val="lt1"/>
                </a:solidFill>
              </a:rPr>
              <a:t>locations</a:t>
            </a:r>
            <a:endParaRPr sz="115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US" sz="1150">
                <a:solidFill>
                  <a:schemeClr val="lt1"/>
                </a:solidFill>
              </a:rPr>
              <a:t>Est. cost:</a:t>
            </a:r>
            <a:r>
              <a:rPr b="1" lang="en-US" sz="1150">
                <a:solidFill>
                  <a:schemeClr val="lt1"/>
                </a:solidFill>
              </a:rPr>
              <a:t> $1,550,788 </a:t>
            </a:r>
            <a:endParaRPr sz="115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g18fe975d1b0_0_270"/>
          <p:cNvPicPr preferRelativeResize="0"/>
          <p:nvPr/>
        </p:nvPicPr>
        <p:blipFill>
          <a:blip r:embed="rId3">
            <a:alphaModFix/>
          </a:blip>
          <a:stretch>
            <a:fillRect/>
          </a:stretch>
        </p:blipFill>
        <p:spPr>
          <a:xfrm>
            <a:off x="3303852" y="1009125"/>
            <a:ext cx="2407200" cy="5102878"/>
          </a:xfrm>
          <a:prstGeom prst="rect">
            <a:avLst/>
          </a:prstGeom>
          <a:noFill/>
          <a:ln>
            <a:noFill/>
          </a:ln>
        </p:spPr>
      </p:pic>
      <p:pic>
        <p:nvPicPr>
          <p:cNvPr id="498" name="Google Shape;498;g18fe975d1b0_0_270"/>
          <p:cNvPicPr preferRelativeResize="0"/>
          <p:nvPr/>
        </p:nvPicPr>
        <p:blipFill>
          <a:blip r:embed="rId4">
            <a:alphaModFix/>
          </a:blip>
          <a:stretch>
            <a:fillRect/>
          </a:stretch>
        </p:blipFill>
        <p:spPr>
          <a:xfrm>
            <a:off x="8453501" y="1000100"/>
            <a:ext cx="2407200" cy="5120923"/>
          </a:xfrm>
          <a:prstGeom prst="rect">
            <a:avLst/>
          </a:prstGeom>
          <a:noFill/>
          <a:ln>
            <a:noFill/>
          </a:ln>
        </p:spPr>
      </p:pic>
      <p:sp>
        <p:nvSpPr>
          <p:cNvPr id="499" name="Google Shape;499;g18fe975d1b0_0_27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sp>
        <p:nvSpPr>
          <p:cNvPr id="500" name="Google Shape;500;g18fe975d1b0_0_270"/>
          <p:cNvSpPr txBox="1"/>
          <p:nvPr/>
        </p:nvSpPr>
        <p:spPr>
          <a:xfrm>
            <a:off x="8443575" y="393525"/>
            <a:ext cx="35772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501" name="Google Shape;501;g18fe975d1b0_0_270"/>
          <p:cNvSpPr txBox="1"/>
          <p:nvPr/>
        </p:nvSpPr>
        <p:spPr>
          <a:xfrm>
            <a:off x="922300" y="5713125"/>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502" name="Google Shape;502;g18fe975d1b0_0_270"/>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Comparison - Future Demand Scenario (2030)</a:t>
            </a:r>
            <a:endParaRPr sz="2800"/>
          </a:p>
        </p:txBody>
      </p:sp>
      <p:sp>
        <p:nvSpPr>
          <p:cNvPr id="503" name="Google Shape;503;g18fe975d1b0_0_270"/>
          <p:cNvSpPr/>
          <p:nvPr/>
        </p:nvSpPr>
        <p:spPr>
          <a:xfrm>
            <a:off x="3844325" y="15764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18fe975d1b0_0_270"/>
          <p:cNvSpPr/>
          <p:nvPr/>
        </p:nvSpPr>
        <p:spPr>
          <a:xfrm>
            <a:off x="9063875" y="15764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18fe975d1b0_0_270"/>
          <p:cNvSpPr/>
          <p:nvPr/>
        </p:nvSpPr>
        <p:spPr>
          <a:xfrm>
            <a:off x="9390375" y="2353575"/>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18fe975d1b0_0_270"/>
          <p:cNvSpPr/>
          <p:nvPr/>
        </p:nvSpPr>
        <p:spPr>
          <a:xfrm>
            <a:off x="4255963" y="2353575"/>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g18fe975d1b0_0_270"/>
          <p:cNvSpPr/>
          <p:nvPr/>
        </p:nvSpPr>
        <p:spPr>
          <a:xfrm>
            <a:off x="4089088" y="37831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18fe975d1b0_0_270"/>
          <p:cNvSpPr/>
          <p:nvPr/>
        </p:nvSpPr>
        <p:spPr>
          <a:xfrm>
            <a:off x="9390363" y="37831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18fe975d1b0_0_270"/>
          <p:cNvSpPr/>
          <p:nvPr/>
        </p:nvSpPr>
        <p:spPr>
          <a:xfrm>
            <a:off x="896650" y="1009125"/>
            <a:ext cx="2407200" cy="2433600"/>
          </a:xfrm>
          <a:prstGeom prst="wedgeRectCallout">
            <a:avLst>
              <a:gd fmla="val 57506" name="adj1"/>
              <a:gd fmla="val 24336"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1400"/>
              <a:buFont typeface="Arial"/>
              <a:buNone/>
            </a:pPr>
            <a:r>
              <a:rPr b="1" lang="en-US">
                <a:solidFill>
                  <a:schemeClr val="lt1"/>
                </a:solidFill>
              </a:rPr>
              <a:t>Version 1:</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rPr>
              <a:t>Minimize proposed EV charger cnt</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rPr>
              <a:t>EV% = </a:t>
            </a:r>
            <a:r>
              <a:rPr b="1" lang="en-US" sz="1800">
                <a:solidFill>
                  <a:schemeClr val="lt1"/>
                </a:solidFill>
              </a:rPr>
              <a:t>5.0</a:t>
            </a:r>
            <a:r>
              <a:rPr b="1" lang="en-US" sz="1800">
                <a:solidFill>
                  <a:schemeClr val="lt1"/>
                </a:solidFill>
              </a:rPr>
              <a:t>%</a:t>
            </a:r>
            <a:endParaRPr b="1" sz="1800">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chemeClr val="dk1"/>
              </a:buClr>
              <a:buSzPts val="1100"/>
              <a:buFont typeface="Arial"/>
              <a:buNone/>
            </a:pPr>
            <a:r>
              <a:rPr b="0" i="0" lang="en-US" u="none" cap="none" strike="noStrike">
                <a:solidFill>
                  <a:schemeClr val="lt1"/>
                </a:solidFill>
                <a:latin typeface="Arial"/>
                <a:ea typeface="Arial"/>
                <a:cs typeface="Arial"/>
                <a:sym typeface="Arial"/>
              </a:rPr>
              <a:t>Suggested</a:t>
            </a:r>
            <a:r>
              <a:rPr b="1" i="0" lang="en-US" u="none" cap="none" strike="noStrike">
                <a:solidFill>
                  <a:schemeClr val="lt1"/>
                </a:solidFill>
                <a:latin typeface="Arial"/>
                <a:ea typeface="Arial"/>
                <a:cs typeface="Arial"/>
                <a:sym typeface="Arial"/>
              </a:rPr>
              <a:t> </a:t>
            </a:r>
            <a:r>
              <a:rPr b="1" lang="en-US" sz="1800">
                <a:solidFill>
                  <a:schemeClr val="lt1"/>
                </a:solidFill>
              </a:rPr>
              <a:t>2</a:t>
            </a:r>
            <a:r>
              <a:rPr b="1" lang="en-US" sz="1800">
                <a:solidFill>
                  <a:schemeClr val="lt1"/>
                </a:solidFill>
              </a:rPr>
              <a:t>3</a:t>
            </a:r>
            <a:r>
              <a:rPr b="1" i="0" lang="en-US" sz="1800" u="none" cap="none" strike="noStrike">
                <a:solidFill>
                  <a:schemeClr val="lt1"/>
                </a:solidFill>
                <a:latin typeface="Arial"/>
                <a:ea typeface="Arial"/>
                <a:cs typeface="Arial"/>
                <a:sym typeface="Arial"/>
              </a:rPr>
              <a:t> </a:t>
            </a:r>
            <a:r>
              <a:rPr b="0" i="0" lang="en-US" u="none" cap="none" strike="noStrike">
                <a:solidFill>
                  <a:schemeClr val="lt1"/>
                </a:solidFill>
                <a:latin typeface="Arial"/>
                <a:ea typeface="Arial"/>
                <a:cs typeface="Arial"/>
                <a:sym typeface="Arial"/>
              </a:rPr>
              <a:t>locations</a:t>
            </a:r>
            <a:endParaRPr b="0" i="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a:solidFill>
                <a:schemeClr val="lt1"/>
              </a:solidFill>
            </a:endParaRPr>
          </a:p>
          <a:p>
            <a:pPr indent="0" lvl="0" marL="0" marR="0" rtl="0" algn="l">
              <a:lnSpc>
                <a:spcPct val="100000"/>
              </a:lnSpc>
              <a:spcBef>
                <a:spcPts val="0"/>
              </a:spcBef>
              <a:spcAft>
                <a:spcPts val="0"/>
              </a:spcAft>
              <a:buClr>
                <a:schemeClr val="dk1"/>
              </a:buClr>
              <a:buSzPts val="1100"/>
              <a:buFont typeface="Arial"/>
              <a:buNone/>
            </a:pPr>
            <a:r>
              <a:rPr lang="en-US">
                <a:solidFill>
                  <a:schemeClr val="lt1"/>
                </a:solidFill>
              </a:rPr>
              <a:t>Est. cost:</a:t>
            </a:r>
            <a:r>
              <a:rPr b="1" lang="en-US">
                <a:solidFill>
                  <a:schemeClr val="lt1"/>
                </a:solidFill>
              </a:rPr>
              <a:t> $2,382,564</a:t>
            </a:r>
            <a:endParaRPr b="1">
              <a:solidFill>
                <a:schemeClr val="lt1"/>
              </a:solidFill>
            </a:endParaRPr>
          </a:p>
        </p:txBody>
      </p:sp>
      <p:sp>
        <p:nvSpPr>
          <p:cNvPr id="510" name="Google Shape;510;g18fe975d1b0_0_270"/>
          <p:cNvSpPr/>
          <p:nvPr/>
        </p:nvSpPr>
        <p:spPr>
          <a:xfrm>
            <a:off x="6046275" y="1009125"/>
            <a:ext cx="2407200" cy="2433600"/>
          </a:xfrm>
          <a:prstGeom prst="wedgeRectCallout">
            <a:avLst>
              <a:gd fmla="val 58116" name="adj1"/>
              <a:gd fmla="val 26618"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lt1"/>
                </a:solidFill>
              </a:rPr>
              <a:t>Version 2:</a:t>
            </a:r>
            <a:endParaRPr b="1">
              <a:solidFill>
                <a:schemeClr val="lt1"/>
              </a:solidFill>
            </a:endParaRPr>
          </a:p>
          <a:p>
            <a:pPr indent="0" lvl="0" marL="0" rtl="0" algn="l">
              <a:spcBef>
                <a:spcPts val="0"/>
              </a:spcBef>
              <a:spcAft>
                <a:spcPts val="0"/>
              </a:spcAft>
              <a:buClr>
                <a:schemeClr val="dk1"/>
              </a:buClr>
              <a:buSzPts val="1100"/>
              <a:buFont typeface="Arial"/>
              <a:buNone/>
            </a:pPr>
            <a:r>
              <a:rPr b="1" lang="en-US">
                <a:solidFill>
                  <a:schemeClr val="lt1"/>
                </a:solidFill>
              </a:rPr>
              <a:t>Minimize total distance to nearest exists </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lt1"/>
              </a:solidFill>
            </a:endParaRPr>
          </a:p>
          <a:p>
            <a:pPr indent="0" lvl="0" marL="0" rtl="0" algn="l">
              <a:spcBef>
                <a:spcPts val="0"/>
              </a:spcBef>
              <a:spcAft>
                <a:spcPts val="0"/>
              </a:spcAft>
              <a:buClr>
                <a:schemeClr val="dk1"/>
              </a:buClr>
              <a:buSzPts val="1400"/>
              <a:buFont typeface="Arial"/>
              <a:buNone/>
            </a:pPr>
            <a:r>
              <a:rPr b="1" lang="en-US">
                <a:solidFill>
                  <a:schemeClr val="lt1"/>
                </a:solidFill>
              </a:rPr>
              <a:t>EV% = </a:t>
            </a:r>
            <a:r>
              <a:rPr b="1" lang="en-US" sz="1800">
                <a:solidFill>
                  <a:schemeClr val="lt1"/>
                </a:solidFill>
              </a:rPr>
              <a:t>5.0</a:t>
            </a:r>
            <a:r>
              <a:rPr b="1" lang="en-US" sz="1800">
                <a:solidFill>
                  <a:schemeClr val="lt1"/>
                </a:solidFill>
              </a:rPr>
              <a:t>%</a:t>
            </a:r>
            <a:endParaRPr b="1" sz="1800">
              <a:solidFill>
                <a:schemeClr val="lt1"/>
              </a:solidFill>
            </a:endParaRPr>
          </a:p>
          <a:p>
            <a:pPr indent="0" lvl="0" marL="0" rtl="0" algn="l">
              <a:spcBef>
                <a:spcPts val="0"/>
              </a:spcBef>
              <a:spcAft>
                <a:spcPts val="0"/>
              </a:spcAft>
              <a:buClr>
                <a:schemeClr val="dk1"/>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US" u="none" cap="none" strike="noStrike">
                <a:solidFill>
                  <a:schemeClr val="lt1"/>
                </a:solidFill>
                <a:latin typeface="Arial"/>
                <a:ea typeface="Arial"/>
                <a:cs typeface="Arial"/>
                <a:sym typeface="Arial"/>
              </a:rPr>
              <a:t>Suggested</a:t>
            </a:r>
            <a:r>
              <a:rPr b="1" i="0" lang="en-US" u="none" cap="none" strike="noStrike">
                <a:solidFill>
                  <a:schemeClr val="lt1"/>
                </a:solidFill>
                <a:latin typeface="Arial"/>
                <a:ea typeface="Arial"/>
                <a:cs typeface="Arial"/>
                <a:sym typeface="Arial"/>
              </a:rPr>
              <a:t> </a:t>
            </a:r>
            <a:r>
              <a:rPr b="1" lang="en-US" sz="1800">
                <a:solidFill>
                  <a:schemeClr val="lt1"/>
                </a:solidFill>
              </a:rPr>
              <a:t>24</a:t>
            </a:r>
            <a:r>
              <a:rPr b="1" i="0" lang="en-US" u="none" cap="none" strike="noStrike">
                <a:solidFill>
                  <a:schemeClr val="lt1"/>
                </a:solidFill>
                <a:latin typeface="Arial"/>
                <a:ea typeface="Arial"/>
                <a:cs typeface="Arial"/>
                <a:sym typeface="Arial"/>
              </a:rPr>
              <a:t> </a:t>
            </a:r>
            <a:r>
              <a:rPr b="0" i="0" lang="en-US" u="none" cap="none" strike="noStrike">
                <a:solidFill>
                  <a:schemeClr val="lt1"/>
                </a:solidFill>
                <a:latin typeface="Arial"/>
                <a:ea typeface="Arial"/>
                <a:cs typeface="Arial"/>
                <a:sym typeface="Arial"/>
              </a:rPr>
              <a:t>locations</a:t>
            </a:r>
            <a:endParaRPr b="0" i="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lang="en-US">
                <a:solidFill>
                  <a:schemeClr val="lt1"/>
                </a:solidFill>
              </a:rPr>
              <a:t>Est. cost: </a:t>
            </a:r>
            <a:r>
              <a:rPr b="1" lang="en-US">
                <a:solidFill>
                  <a:schemeClr val="lt1"/>
                </a:solidFill>
              </a:rPr>
              <a:t>$2,366,048</a:t>
            </a:r>
            <a:endParaRPr b="1">
              <a:solidFill>
                <a:schemeClr val="lt1"/>
              </a:solidFill>
            </a:endParaRPr>
          </a:p>
        </p:txBody>
      </p:sp>
      <p:sp>
        <p:nvSpPr>
          <p:cNvPr id="511" name="Google Shape;511;g18fe975d1b0_0_270"/>
          <p:cNvSpPr txBox="1"/>
          <p:nvPr/>
        </p:nvSpPr>
        <p:spPr>
          <a:xfrm>
            <a:off x="5918875" y="3661013"/>
            <a:ext cx="2355900" cy="400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n-US">
                <a:solidFill>
                  <a:schemeClr val="dk2"/>
                </a:solidFill>
              </a:rPr>
              <a:t>Version 1 saves </a:t>
            </a:r>
            <a:r>
              <a:rPr lang="en-US">
                <a:solidFill>
                  <a:schemeClr val="dk2"/>
                </a:solidFill>
              </a:rPr>
              <a:t>~ $16,500</a:t>
            </a:r>
            <a:endParaRPr>
              <a:solidFill>
                <a:schemeClr val="dk2"/>
              </a:solidFill>
            </a:endParaRPr>
          </a:p>
        </p:txBody>
      </p:sp>
      <p:sp>
        <p:nvSpPr>
          <p:cNvPr id="512" name="Google Shape;512;g18fe975d1b0_0_270"/>
          <p:cNvSpPr txBox="1"/>
          <p:nvPr/>
        </p:nvSpPr>
        <p:spPr>
          <a:xfrm>
            <a:off x="5904313" y="4194413"/>
            <a:ext cx="2355900" cy="19086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n-US">
                <a:solidFill>
                  <a:schemeClr val="dk2"/>
                </a:solidFill>
              </a:rPr>
              <a:t>As EV traffic percentage increases, the cost difference between two versions is getting smaller, meaning version 2 works better than version 1 when EV gets more </a:t>
            </a:r>
            <a:r>
              <a:rPr lang="en-US">
                <a:solidFill>
                  <a:schemeClr val="dk2"/>
                </a:solidFill>
              </a:rPr>
              <a:t>dominant</a:t>
            </a:r>
            <a:r>
              <a:rPr lang="en-US">
                <a:solidFill>
                  <a:schemeClr val="dk2"/>
                </a:solidFill>
              </a:rPr>
              <a:t> in market.</a:t>
            </a:r>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17d58849a11_0_11"/>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Business Case - produce a score on optimized locations</a:t>
            </a:r>
            <a:endParaRPr sz="2800"/>
          </a:p>
        </p:txBody>
      </p:sp>
      <p:sp>
        <p:nvSpPr>
          <p:cNvPr id="518" name="Google Shape;518;g17d58849a11_0_1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3</a:t>
            </a:r>
            <a:endParaRPr b="0" i="0" sz="2500" u="none" cap="none" strike="noStrike">
              <a:solidFill>
                <a:schemeClr val="lt2"/>
              </a:solidFill>
              <a:latin typeface="Arial"/>
              <a:ea typeface="Arial"/>
              <a:cs typeface="Arial"/>
              <a:sym typeface="Arial"/>
            </a:endParaRPr>
          </a:p>
        </p:txBody>
      </p:sp>
      <p:pic>
        <p:nvPicPr>
          <p:cNvPr id="519" name="Google Shape;519;g17d58849a11_0_11"/>
          <p:cNvPicPr preferRelativeResize="0"/>
          <p:nvPr/>
        </p:nvPicPr>
        <p:blipFill rotWithShape="1">
          <a:blip r:embed="rId3">
            <a:alphaModFix/>
          </a:blip>
          <a:srcRect b="16921" l="19212" r="7317" t="4916"/>
          <a:stretch/>
        </p:blipFill>
        <p:spPr>
          <a:xfrm>
            <a:off x="9162100" y="1026725"/>
            <a:ext cx="1702450" cy="3854599"/>
          </a:xfrm>
          <a:prstGeom prst="rect">
            <a:avLst/>
          </a:prstGeom>
          <a:noFill/>
          <a:ln cap="flat" cmpd="sng" w="28575">
            <a:solidFill>
              <a:schemeClr val="dk2"/>
            </a:solidFill>
            <a:prstDash val="solid"/>
            <a:round/>
            <a:headEnd len="sm" w="sm" type="none"/>
            <a:tailEnd len="sm" w="sm" type="none"/>
          </a:ln>
        </p:spPr>
      </p:pic>
      <p:cxnSp>
        <p:nvCxnSpPr>
          <p:cNvPr id="520" name="Google Shape;520;g17d58849a11_0_11"/>
          <p:cNvCxnSpPr/>
          <p:nvPr/>
        </p:nvCxnSpPr>
        <p:spPr>
          <a:xfrm>
            <a:off x="889475" y="1026713"/>
            <a:ext cx="8217900" cy="0"/>
          </a:xfrm>
          <a:prstGeom prst="straightConnector1">
            <a:avLst/>
          </a:prstGeom>
          <a:noFill/>
          <a:ln cap="flat" cmpd="sng" w="28575">
            <a:solidFill>
              <a:srgbClr val="00338D"/>
            </a:solidFill>
            <a:prstDash val="solid"/>
            <a:round/>
            <a:headEnd len="med" w="med" type="none"/>
            <a:tailEnd len="med" w="med" type="none"/>
          </a:ln>
        </p:spPr>
      </p:cxnSp>
      <p:sp>
        <p:nvSpPr>
          <p:cNvPr id="521" name="Google Shape;521;g17d58849a11_0_11"/>
          <p:cNvSpPr txBox="1"/>
          <p:nvPr/>
        </p:nvSpPr>
        <p:spPr>
          <a:xfrm>
            <a:off x="910025" y="1139913"/>
            <a:ext cx="1548300" cy="4002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US" sz="1600">
                <a:solidFill>
                  <a:srgbClr val="FFFFFF"/>
                </a:solidFill>
              </a:rPr>
              <a:t>Idea</a:t>
            </a:r>
            <a:endParaRPr b="1" sz="1600">
              <a:solidFill>
                <a:srgbClr val="FFFFFF"/>
              </a:solidFill>
            </a:endParaRPr>
          </a:p>
        </p:txBody>
      </p:sp>
      <p:sp>
        <p:nvSpPr>
          <p:cNvPr id="522" name="Google Shape;522;g17d58849a11_0_11"/>
          <p:cNvSpPr txBox="1"/>
          <p:nvPr/>
        </p:nvSpPr>
        <p:spPr>
          <a:xfrm>
            <a:off x="2681446" y="1503144"/>
            <a:ext cx="308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3" name="Google Shape;523;g17d58849a11_0_11"/>
          <p:cNvSpPr txBox="1"/>
          <p:nvPr/>
        </p:nvSpPr>
        <p:spPr>
          <a:xfrm>
            <a:off x="910050" y="1677963"/>
            <a:ext cx="1548300" cy="10248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rPr>
              <a:t>Features</a:t>
            </a:r>
            <a:r>
              <a:rPr b="1" lang="en-US" sz="1800">
                <a:solidFill>
                  <a:srgbClr val="FFFFFF"/>
                </a:solidFill>
              </a:rPr>
              <a:t> </a:t>
            </a:r>
            <a:endParaRPr b="1" sz="1800">
              <a:solidFill>
                <a:srgbClr val="FFFFFF"/>
              </a:solidFill>
            </a:endParaRPr>
          </a:p>
        </p:txBody>
      </p:sp>
      <p:sp>
        <p:nvSpPr>
          <p:cNvPr id="524" name="Google Shape;524;g17d58849a11_0_11"/>
          <p:cNvSpPr txBox="1"/>
          <p:nvPr/>
        </p:nvSpPr>
        <p:spPr>
          <a:xfrm>
            <a:off x="2512238" y="1124150"/>
            <a:ext cx="67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338D"/>
                </a:solidFill>
              </a:rPr>
              <a:t>Create a linear combination on selected features</a:t>
            </a:r>
            <a:endParaRPr>
              <a:solidFill>
                <a:srgbClr val="00338D"/>
              </a:solidFill>
            </a:endParaRPr>
          </a:p>
        </p:txBody>
      </p:sp>
      <p:sp>
        <p:nvSpPr>
          <p:cNvPr id="525" name="Google Shape;525;g17d58849a11_0_11"/>
          <p:cNvSpPr txBox="1"/>
          <p:nvPr/>
        </p:nvSpPr>
        <p:spPr>
          <a:xfrm>
            <a:off x="910050" y="3383700"/>
            <a:ext cx="1548300" cy="13713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rPr>
              <a:t>Process</a:t>
            </a:r>
            <a:r>
              <a:rPr b="1" lang="en-US" sz="1800">
                <a:solidFill>
                  <a:srgbClr val="FFFFFF"/>
                </a:solidFill>
              </a:rPr>
              <a:t> </a:t>
            </a:r>
            <a:endParaRPr b="1" sz="1800">
              <a:solidFill>
                <a:srgbClr val="FFFFFF"/>
              </a:solidFill>
            </a:endParaRPr>
          </a:p>
        </p:txBody>
      </p:sp>
      <p:sp>
        <p:nvSpPr>
          <p:cNvPr id="526" name="Google Shape;526;g17d58849a11_0_11"/>
          <p:cNvSpPr txBox="1"/>
          <p:nvPr/>
        </p:nvSpPr>
        <p:spPr>
          <a:xfrm>
            <a:off x="910050" y="2840588"/>
            <a:ext cx="1548300" cy="3894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rPr>
              <a:t>Weights</a:t>
            </a:r>
            <a:r>
              <a:rPr b="1" lang="en-US" sz="1800">
                <a:solidFill>
                  <a:srgbClr val="FFFFFF"/>
                </a:solidFill>
              </a:rPr>
              <a:t> </a:t>
            </a:r>
            <a:endParaRPr b="1" sz="1800">
              <a:solidFill>
                <a:srgbClr val="FFFFFF"/>
              </a:solidFill>
            </a:endParaRPr>
          </a:p>
        </p:txBody>
      </p:sp>
      <p:sp>
        <p:nvSpPr>
          <p:cNvPr id="527" name="Google Shape;527;g17d58849a11_0_11"/>
          <p:cNvSpPr txBox="1"/>
          <p:nvPr/>
        </p:nvSpPr>
        <p:spPr>
          <a:xfrm>
            <a:off x="2498849" y="1576350"/>
            <a:ext cx="6066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338D"/>
              </a:buClr>
              <a:buSzPts val="1400"/>
              <a:buChar char="●"/>
            </a:pPr>
            <a:r>
              <a:rPr lang="en-US">
                <a:solidFill>
                  <a:srgbClr val="00338D"/>
                </a:solidFill>
              </a:rPr>
              <a:t># of attraction/entertainments within 1 mile driving distance</a:t>
            </a:r>
            <a:endParaRPr>
              <a:solidFill>
                <a:srgbClr val="00338D"/>
              </a:solidFill>
            </a:endParaRPr>
          </a:p>
          <a:p>
            <a:pPr indent="-317500" lvl="0" marL="457200" rtl="0" algn="l">
              <a:spcBef>
                <a:spcPts val="0"/>
              </a:spcBef>
              <a:spcAft>
                <a:spcPts val="0"/>
              </a:spcAft>
              <a:buClr>
                <a:srgbClr val="00338D"/>
              </a:buClr>
              <a:buSzPts val="1400"/>
              <a:buChar char="●"/>
            </a:pPr>
            <a:r>
              <a:rPr lang="en-US">
                <a:solidFill>
                  <a:srgbClr val="00338D"/>
                </a:solidFill>
              </a:rPr>
              <a:t>Crime rate (includes violent crime, murder, rape, robbery, assault, property crime, burglary, larceny theft, motor vehicle theft, arson)</a:t>
            </a:r>
            <a:endParaRPr>
              <a:solidFill>
                <a:srgbClr val="00338D"/>
              </a:solidFill>
            </a:endParaRPr>
          </a:p>
          <a:p>
            <a:pPr indent="-317500" lvl="1" marL="914400" rtl="0" algn="l">
              <a:spcBef>
                <a:spcPts val="0"/>
              </a:spcBef>
              <a:spcAft>
                <a:spcPts val="0"/>
              </a:spcAft>
              <a:buClr>
                <a:srgbClr val="00338D"/>
              </a:buClr>
              <a:buSzPts val="1400"/>
              <a:buChar char="○"/>
            </a:pPr>
            <a:r>
              <a:rPr lang="en-US">
                <a:solidFill>
                  <a:srgbClr val="00338D"/>
                </a:solidFill>
              </a:rPr>
              <a:t>Take total and calculate rate based on population</a:t>
            </a:r>
            <a:endParaRPr>
              <a:solidFill>
                <a:srgbClr val="00338D"/>
              </a:solidFill>
            </a:endParaRPr>
          </a:p>
          <a:p>
            <a:pPr indent="-317500" lvl="0" marL="457200" rtl="0" algn="l">
              <a:spcBef>
                <a:spcPts val="0"/>
              </a:spcBef>
              <a:spcAft>
                <a:spcPts val="0"/>
              </a:spcAft>
              <a:buClr>
                <a:srgbClr val="00338D"/>
              </a:buClr>
              <a:buSzPts val="1400"/>
              <a:buChar char="●"/>
            </a:pPr>
            <a:r>
              <a:rPr lang="en-US">
                <a:solidFill>
                  <a:srgbClr val="00338D"/>
                </a:solidFill>
              </a:rPr>
              <a:t>Natural risk score</a:t>
            </a:r>
            <a:endParaRPr>
              <a:solidFill>
                <a:srgbClr val="00338D"/>
              </a:solidFill>
            </a:endParaRPr>
          </a:p>
        </p:txBody>
      </p:sp>
      <p:sp>
        <p:nvSpPr>
          <p:cNvPr id="528" name="Google Shape;528;g17d58849a11_0_11"/>
          <p:cNvSpPr txBox="1"/>
          <p:nvPr/>
        </p:nvSpPr>
        <p:spPr>
          <a:xfrm>
            <a:off x="2498849" y="2825688"/>
            <a:ext cx="60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338D"/>
                </a:solidFill>
              </a:rPr>
              <a:t>All same (1) on three features</a:t>
            </a:r>
            <a:endParaRPr>
              <a:solidFill>
                <a:srgbClr val="00338D"/>
              </a:solidFill>
            </a:endParaRPr>
          </a:p>
        </p:txBody>
      </p:sp>
      <p:sp>
        <p:nvSpPr>
          <p:cNvPr id="529" name="Google Shape;529;g17d58849a11_0_11"/>
          <p:cNvSpPr txBox="1"/>
          <p:nvPr/>
        </p:nvSpPr>
        <p:spPr>
          <a:xfrm>
            <a:off x="2485325" y="3328550"/>
            <a:ext cx="66498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338D"/>
              </a:buClr>
              <a:buSzPts val="1400"/>
              <a:buChar char="●"/>
            </a:pPr>
            <a:r>
              <a:rPr lang="en-US">
                <a:solidFill>
                  <a:srgbClr val="00338D"/>
                </a:solidFill>
              </a:rPr>
              <a:t>Use min-max scaler on each three features to make the number from 0 to 1 </a:t>
            </a:r>
            <a:r>
              <a:rPr lang="en-US" u="sng">
                <a:solidFill>
                  <a:srgbClr val="00338D"/>
                </a:solidFill>
              </a:rPr>
              <a:t>on all data</a:t>
            </a:r>
            <a:endParaRPr u="sng">
              <a:solidFill>
                <a:srgbClr val="00338D"/>
              </a:solidFill>
            </a:endParaRPr>
          </a:p>
          <a:p>
            <a:pPr indent="-317500" lvl="0" marL="457200" rtl="0" algn="l">
              <a:spcBef>
                <a:spcPts val="0"/>
              </a:spcBef>
              <a:spcAft>
                <a:spcPts val="0"/>
              </a:spcAft>
              <a:buClr>
                <a:srgbClr val="00338D"/>
              </a:buClr>
              <a:buSzPts val="1400"/>
              <a:buChar char="●"/>
            </a:pPr>
            <a:r>
              <a:rPr lang="en-US">
                <a:solidFill>
                  <a:srgbClr val="00338D"/>
                </a:solidFill>
              </a:rPr>
              <a:t>Add each features together:</a:t>
            </a:r>
            <a:endParaRPr>
              <a:solidFill>
                <a:srgbClr val="00338D"/>
              </a:solidFill>
            </a:endParaRPr>
          </a:p>
          <a:p>
            <a:pPr indent="0" lvl="0" marL="457200" rtl="0" algn="l">
              <a:spcBef>
                <a:spcPts val="0"/>
              </a:spcBef>
              <a:spcAft>
                <a:spcPts val="0"/>
              </a:spcAft>
              <a:buNone/>
            </a:pPr>
            <a:r>
              <a:rPr b="1" lang="en-US">
                <a:solidFill>
                  <a:srgbClr val="00338D"/>
                </a:solidFill>
              </a:rPr>
              <a:t>1*# of attractions in 1 miles + 1*total crime rate + 1*natural risk score</a:t>
            </a:r>
            <a:endParaRPr b="1">
              <a:solidFill>
                <a:srgbClr val="00338D"/>
              </a:solidFill>
            </a:endParaRPr>
          </a:p>
          <a:p>
            <a:pPr indent="-317500" lvl="0" marL="457200" rtl="0" algn="l">
              <a:spcBef>
                <a:spcPts val="0"/>
              </a:spcBef>
              <a:spcAft>
                <a:spcPts val="0"/>
              </a:spcAft>
              <a:buClr>
                <a:srgbClr val="00338D"/>
              </a:buClr>
              <a:buSzPts val="1400"/>
              <a:buChar char="●"/>
            </a:pPr>
            <a:r>
              <a:rPr lang="en-US">
                <a:solidFill>
                  <a:srgbClr val="00338D"/>
                </a:solidFill>
              </a:rPr>
              <a:t>Use min-max scaler on the score to make them from 0 to 1</a:t>
            </a:r>
            <a:endParaRPr>
              <a:solidFill>
                <a:srgbClr val="00338D"/>
              </a:solidFill>
            </a:endParaRPr>
          </a:p>
          <a:p>
            <a:pPr indent="-317500" lvl="0" marL="457200" rtl="0" algn="l">
              <a:spcBef>
                <a:spcPts val="0"/>
              </a:spcBef>
              <a:spcAft>
                <a:spcPts val="0"/>
              </a:spcAft>
              <a:buClr>
                <a:srgbClr val="00338D"/>
              </a:buClr>
              <a:buSzPts val="1400"/>
              <a:buChar char="●"/>
            </a:pPr>
            <a:r>
              <a:rPr lang="en-US">
                <a:solidFill>
                  <a:srgbClr val="00338D"/>
                </a:solidFill>
              </a:rPr>
              <a:t>Query the score on optimized locations</a:t>
            </a:r>
            <a:endParaRPr>
              <a:solidFill>
                <a:srgbClr val="00338D"/>
              </a:solidFill>
            </a:endParaRPr>
          </a:p>
        </p:txBody>
      </p:sp>
      <p:sp>
        <p:nvSpPr>
          <p:cNvPr id="530" name="Google Shape;530;g17d58849a11_0_11"/>
          <p:cNvSpPr txBox="1"/>
          <p:nvPr/>
        </p:nvSpPr>
        <p:spPr>
          <a:xfrm>
            <a:off x="917038" y="5003425"/>
            <a:ext cx="1548300" cy="11271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rPr>
              <a:t>Improvement</a:t>
            </a:r>
            <a:endParaRPr b="1" sz="1600">
              <a:solidFill>
                <a:srgbClr val="FFFFFF"/>
              </a:solidFill>
            </a:endParaRPr>
          </a:p>
        </p:txBody>
      </p:sp>
      <p:sp>
        <p:nvSpPr>
          <p:cNvPr id="531" name="Google Shape;531;g17d58849a11_0_11"/>
          <p:cNvSpPr txBox="1"/>
          <p:nvPr/>
        </p:nvSpPr>
        <p:spPr>
          <a:xfrm>
            <a:off x="2519266" y="4881325"/>
            <a:ext cx="83523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00338D"/>
              </a:buClr>
              <a:buSzPts val="1500"/>
              <a:buAutoNum type="arabicPeriod"/>
            </a:pPr>
            <a:r>
              <a:rPr lang="en-US" sz="1500" strike="sngStrike">
                <a:solidFill>
                  <a:srgbClr val="00338D"/>
                </a:solidFill>
              </a:rPr>
              <a:t>Total crime</a:t>
            </a:r>
            <a:r>
              <a:rPr lang="en-US" sz="1500">
                <a:solidFill>
                  <a:srgbClr val="00338D"/>
                </a:solidFill>
              </a:rPr>
              <a:t> -&gt; </a:t>
            </a:r>
            <a:r>
              <a:rPr b="1" lang="en-US" sz="1500">
                <a:solidFill>
                  <a:srgbClr val="00338D"/>
                </a:solidFill>
              </a:rPr>
              <a:t>different weights on different types of crime</a:t>
            </a:r>
            <a:endParaRPr b="1" sz="1500">
              <a:solidFill>
                <a:srgbClr val="00338D"/>
              </a:solidFill>
            </a:endParaRPr>
          </a:p>
          <a:p>
            <a:pPr indent="-323850" lvl="1" marL="914400" rtl="0" algn="l">
              <a:spcBef>
                <a:spcPts val="0"/>
              </a:spcBef>
              <a:spcAft>
                <a:spcPts val="0"/>
              </a:spcAft>
              <a:buClr>
                <a:srgbClr val="00338D"/>
              </a:buClr>
              <a:buSzPts val="1500"/>
              <a:buAutoNum type="alphaLcPeriod"/>
            </a:pPr>
            <a:r>
              <a:rPr lang="en-US" sz="1500">
                <a:solidFill>
                  <a:srgbClr val="00338D"/>
                </a:solidFill>
              </a:rPr>
              <a:t>e.g, put more weight on </a:t>
            </a:r>
            <a:r>
              <a:rPr lang="en-US" sz="1500">
                <a:solidFill>
                  <a:schemeClr val="dk2"/>
                </a:solidFill>
              </a:rPr>
              <a:t>motor vehicle theft comparing to arson </a:t>
            </a:r>
            <a:endParaRPr sz="1500">
              <a:solidFill>
                <a:schemeClr val="dk2"/>
              </a:solidFill>
            </a:endParaRPr>
          </a:p>
          <a:p>
            <a:pPr indent="-323850" lvl="0" marL="457200" rtl="0" algn="l">
              <a:spcBef>
                <a:spcPts val="0"/>
              </a:spcBef>
              <a:spcAft>
                <a:spcPts val="0"/>
              </a:spcAft>
              <a:buClr>
                <a:schemeClr val="dk2"/>
              </a:buClr>
              <a:buSzPts val="1500"/>
              <a:buAutoNum type="arabicPeriod"/>
            </a:pPr>
            <a:r>
              <a:rPr lang="en-US" sz="1500" strike="sngStrike">
                <a:solidFill>
                  <a:schemeClr val="dk2"/>
                </a:solidFill>
              </a:rPr>
              <a:t>All same weight for three features</a:t>
            </a:r>
            <a:r>
              <a:rPr lang="en-US" sz="1500">
                <a:solidFill>
                  <a:schemeClr val="dk2"/>
                </a:solidFill>
              </a:rPr>
              <a:t> -&gt; </a:t>
            </a:r>
            <a:r>
              <a:rPr b="1" lang="en-US" sz="1500">
                <a:solidFill>
                  <a:schemeClr val="dk2"/>
                </a:solidFill>
              </a:rPr>
              <a:t>different weights on three features</a:t>
            </a:r>
            <a:endParaRPr b="1" sz="1500">
              <a:solidFill>
                <a:schemeClr val="dk2"/>
              </a:solidFill>
            </a:endParaRPr>
          </a:p>
          <a:p>
            <a:pPr indent="-323850" lvl="0" marL="457200" rtl="0" algn="l">
              <a:spcBef>
                <a:spcPts val="0"/>
              </a:spcBef>
              <a:spcAft>
                <a:spcPts val="0"/>
              </a:spcAft>
              <a:buClr>
                <a:schemeClr val="dk2"/>
              </a:buClr>
              <a:buSzPts val="1500"/>
              <a:buAutoNum type="arabicPeriod"/>
            </a:pPr>
            <a:r>
              <a:rPr b="1" lang="en-US" sz="1500">
                <a:solidFill>
                  <a:schemeClr val="dk2"/>
                </a:solidFill>
              </a:rPr>
              <a:t>Add machine learning methods for comparison</a:t>
            </a:r>
            <a:r>
              <a:rPr lang="en-US" sz="1500">
                <a:solidFill>
                  <a:schemeClr val="dk2"/>
                </a:solidFill>
              </a:rPr>
              <a:t>: based on current established patterns, what will be the score for each location</a:t>
            </a:r>
            <a:endParaRPr sz="1500">
              <a:solidFill>
                <a:schemeClr val="dk2"/>
              </a:solidFill>
            </a:endParaRPr>
          </a:p>
        </p:txBody>
      </p:sp>
      <p:cxnSp>
        <p:nvCxnSpPr>
          <p:cNvPr id="532" name="Google Shape;532;g17d58849a11_0_11"/>
          <p:cNvCxnSpPr/>
          <p:nvPr/>
        </p:nvCxnSpPr>
        <p:spPr>
          <a:xfrm>
            <a:off x="910025" y="4881325"/>
            <a:ext cx="8176800" cy="0"/>
          </a:xfrm>
          <a:prstGeom prst="straightConnector1">
            <a:avLst/>
          </a:prstGeom>
          <a:noFill/>
          <a:ln cap="flat" cmpd="sng" w="28575">
            <a:solidFill>
              <a:srgbClr val="00338D"/>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594ededcb6_0_26"/>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Next Steps</a:t>
            </a:r>
            <a:endParaRPr sz="2800"/>
          </a:p>
        </p:txBody>
      </p:sp>
      <p:sp>
        <p:nvSpPr>
          <p:cNvPr id="538" name="Google Shape;538;g1594ededcb6_0_26"/>
          <p:cNvSpPr txBox="1"/>
          <p:nvPr>
            <p:ph idx="4294967295" type="body"/>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rtl="0" algn="l">
              <a:lnSpc>
                <a:spcPct val="100000"/>
              </a:lnSpc>
              <a:spcBef>
                <a:spcPts val="600"/>
              </a:spcBef>
              <a:spcAft>
                <a:spcPts val="0"/>
              </a:spcAft>
              <a:buSzPts val="1500"/>
              <a:buFont typeface="Arial"/>
              <a:buNone/>
            </a:pPr>
            <a:r>
              <a:t/>
            </a:r>
            <a:endParaRPr>
              <a:solidFill>
                <a:schemeClr val="dk2"/>
              </a:solidFill>
            </a:endParaRPr>
          </a:p>
          <a:p>
            <a:pPr indent="-285750" lvl="1" marL="285750" rtl="0" algn="l">
              <a:lnSpc>
                <a:spcPct val="100000"/>
              </a:lnSpc>
              <a:spcBef>
                <a:spcPts val="600"/>
              </a:spcBef>
              <a:spcAft>
                <a:spcPts val="0"/>
              </a:spcAft>
              <a:buClr>
                <a:schemeClr val="dk2"/>
              </a:buClr>
              <a:buSzPts val="2000"/>
              <a:buFont typeface="Arial"/>
              <a:buChar char="•"/>
            </a:pPr>
            <a:r>
              <a:rPr b="1" lang="en-US" sz="2000"/>
              <a:t>Action items:</a:t>
            </a:r>
            <a:endParaRPr b="1" sz="2000"/>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Finish 2nd report (required by Columbia DSI Capstone project course)</a:t>
            </a:r>
            <a:endParaRPr sz="1700">
              <a:solidFill>
                <a:schemeClr val="dk2"/>
              </a:solidFill>
            </a:endParaRPr>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Improve evaluation metric on models</a:t>
            </a:r>
            <a:endParaRPr sz="1700">
              <a:solidFill>
                <a:schemeClr val="dk2"/>
              </a:solidFill>
            </a:endParaRPr>
          </a:p>
          <a:p>
            <a:pPr indent="-336550" lvl="3" marL="1828800" rtl="0" algn="l">
              <a:lnSpc>
                <a:spcPct val="100000"/>
              </a:lnSpc>
              <a:spcBef>
                <a:spcPts val="600"/>
              </a:spcBef>
              <a:spcAft>
                <a:spcPts val="0"/>
              </a:spcAft>
              <a:buClr>
                <a:schemeClr val="dk2"/>
              </a:buClr>
              <a:buSzPts val="1700"/>
              <a:buChar char="-"/>
            </a:pPr>
            <a:r>
              <a:rPr lang="en-US" sz="1700">
                <a:solidFill>
                  <a:schemeClr val="dk2"/>
                </a:solidFill>
              </a:rPr>
              <a:t>Gather more data on unit cost on station/charger/driving per mile</a:t>
            </a:r>
            <a:endParaRPr sz="1700">
              <a:solidFill>
                <a:schemeClr val="dk2"/>
              </a:solidFill>
            </a:endParaRPr>
          </a:p>
          <a:p>
            <a:pPr indent="-336550" lvl="3" marL="1828800" rtl="0" algn="l">
              <a:lnSpc>
                <a:spcPct val="100000"/>
              </a:lnSpc>
              <a:spcBef>
                <a:spcPts val="600"/>
              </a:spcBef>
              <a:spcAft>
                <a:spcPts val="0"/>
              </a:spcAft>
              <a:buClr>
                <a:schemeClr val="dk2"/>
              </a:buClr>
              <a:buSzPts val="1700"/>
              <a:buChar char="-"/>
            </a:pPr>
            <a:r>
              <a:rPr lang="en-US" sz="1700">
                <a:solidFill>
                  <a:schemeClr val="dk2"/>
                </a:solidFill>
              </a:rPr>
              <a:t>Try other metrics</a:t>
            </a:r>
            <a:endParaRPr sz="1700">
              <a:solidFill>
                <a:schemeClr val="dk2"/>
              </a:solidFill>
            </a:endParaRPr>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Modify</a:t>
            </a:r>
            <a:r>
              <a:rPr lang="en-US" sz="1700">
                <a:solidFill>
                  <a:schemeClr val="dk2"/>
                </a:solidFill>
              </a:rPr>
              <a:t> business case: adjust weights and try other models</a:t>
            </a:r>
            <a:endParaRPr sz="1700">
              <a:solidFill>
                <a:schemeClr val="dk2"/>
              </a:solidFill>
            </a:endParaRPr>
          </a:p>
        </p:txBody>
      </p:sp>
      <p:sp>
        <p:nvSpPr>
          <p:cNvPr id="539" name="Google Shape;539;g1594ededcb6_0_2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4</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1"/>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000"/>
              <a:buFont typeface="Arial"/>
              <a:buNone/>
            </a:pPr>
            <a:r>
              <a:rPr lang="en-US"/>
              <a:t>Appendix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17d6ed877b5_0_0"/>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US"/>
              <a:t>Python Libraries Used</a:t>
            </a:r>
            <a:endParaRPr/>
          </a:p>
        </p:txBody>
      </p:sp>
      <p:sp>
        <p:nvSpPr>
          <p:cNvPr id="551" name="Google Shape;551;g17d6ed877b5_0_0"/>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0"/>
              </a:spcBef>
              <a:spcAft>
                <a:spcPts val="0"/>
              </a:spcAft>
              <a:buSzPts val="2000"/>
              <a:buChar char="●"/>
            </a:pPr>
            <a:r>
              <a:rPr lang="en-US" sz="1700"/>
              <a:t>pandas: 1.3.5</a:t>
            </a:r>
            <a:endParaRPr sz="1700"/>
          </a:p>
          <a:p>
            <a:pPr indent="-355600" lvl="0" marL="457200" rtl="0" algn="l">
              <a:lnSpc>
                <a:spcPct val="100000"/>
              </a:lnSpc>
              <a:spcBef>
                <a:spcPts val="0"/>
              </a:spcBef>
              <a:spcAft>
                <a:spcPts val="0"/>
              </a:spcAft>
              <a:buSzPts val="2000"/>
              <a:buChar char="●"/>
            </a:pPr>
            <a:r>
              <a:rPr lang="en-US" sz="1700"/>
              <a:t>numpy: 1.21.6</a:t>
            </a:r>
            <a:endParaRPr sz="1700"/>
          </a:p>
          <a:p>
            <a:pPr indent="-355600" lvl="0" marL="457200" rtl="0" algn="l">
              <a:lnSpc>
                <a:spcPct val="100000"/>
              </a:lnSpc>
              <a:spcBef>
                <a:spcPts val="0"/>
              </a:spcBef>
              <a:spcAft>
                <a:spcPts val="0"/>
              </a:spcAft>
              <a:buSzPts val="2000"/>
              <a:buChar char="●"/>
            </a:pPr>
            <a:r>
              <a:rPr lang="en-US" sz="1700"/>
              <a:t>gurobipy: 9.5.2</a:t>
            </a:r>
            <a:endParaRPr sz="1700"/>
          </a:p>
          <a:p>
            <a:pPr indent="-355600" lvl="0" marL="457200" rtl="0" algn="l">
              <a:lnSpc>
                <a:spcPct val="100000"/>
              </a:lnSpc>
              <a:spcBef>
                <a:spcPts val="0"/>
              </a:spcBef>
              <a:spcAft>
                <a:spcPts val="0"/>
              </a:spcAft>
              <a:buSzPts val="2000"/>
              <a:buChar char="●"/>
            </a:pPr>
            <a:r>
              <a:rPr lang="en-US" sz="1700"/>
              <a:t>geopy: 1.17.0</a:t>
            </a:r>
            <a:endParaRPr sz="1700"/>
          </a:p>
          <a:p>
            <a:pPr indent="-355600" lvl="0" marL="457200" rtl="0" algn="l">
              <a:lnSpc>
                <a:spcPct val="100000"/>
              </a:lnSpc>
              <a:spcBef>
                <a:spcPts val="0"/>
              </a:spcBef>
              <a:spcAft>
                <a:spcPts val="0"/>
              </a:spcAft>
              <a:buSzPts val="2000"/>
              <a:buChar char="●"/>
            </a:pPr>
            <a:r>
              <a:rPr lang="en-US" sz="1700"/>
              <a:t>folium: 0.12.1.post1</a:t>
            </a:r>
            <a:endParaRPr sz="1700"/>
          </a:p>
          <a:p>
            <a:pPr indent="-336550" lvl="0" marL="457200" rtl="0" algn="l">
              <a:lnSpc>
                <a:spcPct val="100000"/>
              </a:lnSpc>
              <a:spcBef>
                <a:spcPts val="0"/>
              </a:spcBef>
              <a:spcAft>
                <a:spcPts val="0"/>
              </a:spcAft>
              <a:buSzPts val="1700"/>
              <a:buChar char="●"/>
            </a:pPr>
            <a:r>
              <a:rPr lang="en-US" sz="1700"/>
              <a:t>requests: 2.23.0</a:t>
            </a:r>
            <a:endParaRPr sz="1700"/>
          </a:p>
          <a:p>
            <a:pPr indent="-336550" lvl="0" marL="457200" rtl="0" algn="l">
              <a:lnSpc>
                <a:spcPct val="100000"/>
              </a:lnSpc>
              <a:spcBef>
                <a:spcPts val="0"/>
              </a:spcBef>
              <a:spcAft>
                <a:spcPts val="0"/>
              </a:spcAft>
              <a:buSzPts val="1700"/>
              <a:buChar char="●"/>
            </a:pPr>
            <a:r>
              <a:rPr lang="en-US" sz="1700"/>
              <a:t>json: 2.0.9</a:t>
            </a:r>
            <a:endParaRPr sz="1700"/>
          </a:p>
          <a:p>
            <a:pPr indent="0" lvl="0" marL="0" rtl="0" algn="l">
              <a:lnSpc>
                <a:spcPct val="100000"/>
              </a:lnSpc>
              <a:spcBef>
                <a:spcPts val="0"/>
              </a:spcBef>
              <a:spcAft>
                <a:spcPts val="0"/>
              </a:spcAft>
              <a:buSzPts val="1800"/>
              <a:buNone/>
            </a:pPr>
            <a:r>
              <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
          <p:cNvSpPr txBox="1"/>
          <p:nvPr>
            <p:ph type="title"/>
          </p:nvPr>
        </p:nvSpPr>
        <p:spPr>
          <a:xfrm>
            <a:off x="998400" y="51888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Agenda</a:t>
            </a:r>
            <a:endParaRPr/>
          </a:p>
        </p:txBody>
      </p:sp>
      <p:sp>
        <p:nvSpPr>
          <p:cNvPr id="203" name="Google Shape;203;p2"/>
          <p:cNvSpPr/>
          <p:nvPr/>
        </p:nvSpPr>
        <p:spPr>
          <a:xfrm rot="10800000">
            <a:off x="2541476" y="162176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txBox="1"/>
          <p:nvPr/>
        </p:nvSpPr>
        <p:spPr>
          <a:xfrm>
            <a:off x="2734157" y="1621502"/>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From Last Week</a:t>
            </a:r>
            <a:endParaRPr b="1" i="0" sz="1400" u="none" cap="none" strike="noStrike">
              <a:solidFill>
                <a:schemeClr val="lt1"/>
              </a:solidFill>
              <a:latin typeface="Arial"/>
              <a:ea typeface="Arial"/>
              <a:cs typeface="Arial"/>
              <a:sym typeface="Arial"/>
            </a:endParaRPr>
          </a:p>
        </p:txBody>
      </p:sp>
      <p:sp>
        <p:nvSpPr>
          <p:cNvPr id="205" name="Google Shape;205;p2"/>
          <p:cNvSpPr/>
          <p:nvPr/>
        </p:nvSpPr>
        <p:spPr>
          <a:xfrm>
            <a:off x="2122226" y="1610688"/>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2400" u="none" cap="none" strike="noStrike">
                <a:solidFill>
                  <a:schemeClr val="lt1"/>
                </a:solidFill>
                <a:latin typeface="Arial"/>
                <a:ea typeface="Arial"/>
                <a:cs typeface="Arial"/>
                <a:sym typeface="Arial"/>
              </a:rPr>
              <a:t>1</a:t>
            </a:r>
            <a:endParaRPr b="0" i="0" sz="3000" u="none" cap="none" strike="noStrike">
              <a:solidFill>
                <a:schemeClr val="lt2"/>
              </a:solidFill>
              <a:latin typeface="Arial"/>
              <a:ea typeface="Arial"/>
              <a:cs typeface="Arial"/>
              <a:sym typeface="Arial"/>
            </a:endParaRPr>
          </a:p>
        </p:txBody>
      </p:sp>
      <p:sp>
        <p:nvSpPr>
          <p:cNvPr id="206" name="Google Shape;206;p2"/>
          <p:cNvSpPr/>
          <p:nvPr/>
        </p:nvSpPr>
        <p:spPr>
          <a:xfrm rot="10800000">
            <a:off x="2524148" y="2566189"/>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2400" u="none" cap="none" strike="noStrike">
              <a:solidFill>
                <a:schemeClr val="lt1"/>
              </a:solidFill>
              <a:latin typeface="Arial"/>
              <a:ea typeface="Arial"/>
              <a:cs typeface="Arial"/>
              <a:sym typeface="Arial"/>
            </a:endParaRPr>
          </a:p>
        </p:txBody>
      </p:sp>
      <p:sp>
        <p:nvSpPr>
          <p:cNvPr id="207" name="Google Shape;207;p2"/>
          <p:cNvSpPr/>
          <p:nvPr/>
        </p:nvSpPr>
        <p:spPr>
          <a:xfrm>
            <a:off x="2139526" y="2565933"/>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rial"/>
                <a:ea typeface="Arial"/>
                <a:cs typeface="Arial"/>
                <a:sym typeface="Arial"/>
              </a:rPr>
              <a:t>2</a:t>
            </a:r>
            <a:endParaRPr b="1" i="0" sz="2400" u="none" cap="none" strike="noStrike">
              <a:solidFill>
                <a:schemeClr val="lt1"/>
              </a:solidFill>
              <a:latin typeface="Arial"/>
              <a:ea typeface="Arial"/>
              <a:cs typeface="Arial"/>
              <a:sym typeface="Arial"/>
            </a:endParaRPr>
          </a:p>
        </p:txBody>
      </p:sp>
      <p:sp>
        <p:nvSpPr>
          <p:cNvPr id="208" name="Google Shape;208;p2"/>
          <p:cNvSpPr txBox="1"/>
          <p:nvPr/>
        </p:nvSpPr>
        <p:spPr>
          <a:xfrm>
            <a:off x="2716829" y="2569095"/>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3">
                  <a:extLst>
                    <a:ext uri="{A12FA001-AC4F-418D-AE19-62706E023703}">
                      <ahyp:hlinkClr val="tx"/>
                    </a:ext>
                  </a:extLst>
                </a:hlinkClick>
              </a:rPr>
              <a:t>Modeling Deep Dive:</a:t>
            </a:r>
            <a:r>
              <a:rPr b="1" i="0" lang="en-US" sz="2400" u="none" cap="none" strike="noStrike">
                <a:solidFill>
                  <a:schemeClr val="lt1"/>
                </a:solidFill>
                <a:latin typeface="Arial"/>
                <a:ea typeface="Arial"/>
                <a:cs typeface="Arial"/>
                <a:sym typeface="Arial"/>
              </a:rPr>
              <a:t> Optimization on Gurobi</a:t>
            </a:r>
            <a:endParaRPr b="1" i="0" sz="2400" u="none" cap="none" strike="noStrike">
              <a:solidFill>
                <a:schemeClr val="lt1"/>
              </a:solidFill>
              <a:latin typeface="Arial"/>
              <a:ea typeface="Arial"/>
              <a:cs typeface="Arial"/>
              <a:sym typeface="Arial"/>
            </a:endParaRPr>
          </a:p>
        </p:txBody>
      </p:sp>
      <p:sp>
        <p:nvSpPr>
          <p:cNvPr id="209" name="Google Shape;209;p2"/>
          <p:cNvSpPr/>
          <p:nvPr/>
        </p:nvSpPr>
        <p:spPr>
          <a:xfrm rot="10800000">
            <a:off x="2524148" y="352778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txBox="1"/>
          <p:nvPr/>
        </p:nvSpPr>
        <p:spPr>
          <a:xfrm>
            <a:off x="2716829" y="3527521"/>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Business Case</a:t>
            </a:r>
            <a:r>
              <a:rPr b="1" lang="en-US" sz="2400">
                <a:solidFill>
                  <a:schemeClr val="lt1"/>
                </a:solidFill>
              </a:rPr>
              <a:t>: Initial Version</a:t>
            </a:r>
            <a:r>
              <a:rPr b="1" i="0" lang="en-US" sz="1400" u="none" cap="none" strike="noStrike">
                <a:solidFill>
                  <a:schemeClr val="lt1"/>
                </a:solidFill>
                <a:latin typeface="Arial"/>
                <a:ea typeface="Arial"/>
                <a:cs typeface="Arial"/>
                <a:sym typeface="Arial"/>
              </a:rPr>
              <a:t> </a:t>
            </a:r>
            <a:endParaRPr b="1" i="0" sz="1400" u="none" cap="none" strike="noStrike">
              <a:solidFill>
                <a:schemeClr val="lt1"/>
              </a:solidFill>
              <a:latin typeface="Arial"/>
              <a:ea typeface="Arial"/>
              <a:cs typeface="Arial"/>
              <a:sym typeface="Arial"/>
            </a:endParaRPr>
          </a:p>
        </p:txBody>
      </p:sp>
      <p:sp>
        <p:nvSpPr>
          <p:cNvPr id="211" name="Google Shape;211;p2"/>
          <p:cNvSpPr/>
          <p:nvPr/>
        </p:nvSpPr>
        <p:spPr>
          <a:xfrm>
            <a:off x="2139526" y="3527521"/>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2400" u="none" cap="none" strike="noStrike">
                <a:solidFill>
                  <a:schemeClr val="lt1"/>
                </a:solidFill>
                <a:latin typeface="Arial"/>
                <a:ea typeface="Arial"/>
                <a:cs typeface="Arial"/>
                <a:sym typeface="Arial"/>
              </a:rPr>
              <a:t>3</a:t>
            </a:r>
            <a:endParaRPr b="0" i="0" sz="3000" u="none" cap="none" strike="noStrike">
              <a:solidFill>
                <a:schemeClr val="lt2"/>
              </a:solidFill>
              <a:latin typeface="Arial"/>
              <a:ea typeface="Arial"/>
              <a:cs typeface="Arial"/>
              <a:sym typeface="Arial"/>
            </a:endParaRPr>
          </a:p>
        </p:txBody>
      </p:sp>
      <p:sp>
        <p:nvSpPr>
          <p:cNvPr id="212" name="Google Shape;212;p2"/>
          <p:cNvSpPr/>
          <p:nvPr/>
        </p:nvSpPr>
        <p:spPr>
          <a:xfrm rot="10800000">
            <a:off x="2524148" y="4478413"/>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txBox="1"/>
          <p:nvPr/>
        </p:nvSpPr>
        <p:spPr>
          <a:xfrm>
            <a:off x="2716829" y="4478156"/>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4">
                  <a:extLst>
                    <a:ext uri="{A12FA001-AC4F-418D-AE19-62706E023703}">
                      <ahyp:hlinkClr val="tx"/>
                    </a:ext>
                  </a:extLst>
                </a:hlinkClick>
              </a:rPr>
              <a:t>Next Steps</a:t>
            </a:r>
            <a:endParaRPr b="1" i="0" sz="1400" u="none" cap="none" strike="noStrike">
              <a:solidFill>
                <a:schemeClr val="lt1"/>
              </a:solidFill>
              <a:latin typeface="Arial"/>
              <a:ea typeface="Arial"/>
              <a:cs typeface="Arial"/>
              <a:sym typeface="Arial"/>
            </a:endParaRPr>
          </a:p>
        </p:txBody>
      </p:sp>
      <p:sp>
        <p:nvSpPr>
          <p:cNvPr id="214" name="Google Shape;214;p2"/>
          <p:cNvSpPr/>
          <p:nvPr/>
        </p:nvSpPr>
        <p:spPr>
          <a:xfrm>
            <a:off x="2139526" y="4478156"/>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rial"/>
                <a:ea typeface="Arial"/>
                <a:cs typeface="Arial"/>
                <a:sym typeface="Arial"/>
              </a:rPr>
              <a:t>4</a:t>
            </a:r>
            <a:endParaRPr b="0" i="0" sz="3000" u="none" cap="none" strike="noStrike">
              <a:solidFill>
                <a:schemeClr val="l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6e17af7367_0_816"/>
          <p:cNvSpPr txBox="1"/>
          <p:nvPr>
            <p:ph idx="1" type="body"/>
          </p:nvPr>
        </p:nvSpPr>
        <p:spPr>
          <a:xfrm>
            <a:off x="2729163" y="4642764"/>
            <a:ext cx="7851900" cy="398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558" name="Google Shape;558;g16e17af7367_0_816"/>
          <p:cNvSpPr txBox="1"/>
          <p:nvPr>
            <p:ph idx="2" type="body"/>
          </p:nvPr>
        </p:nvSpPr>
        <p:spPr>
          <a:xfrm>
            <a:off x="2729163" y="5107252"/>
            <a:ext cx="7851900" cy="16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559" name="Google Shape;559;g16e17af7367_0_816"/>
          <p:cNvSpPr txBox="1"/>
          <p:nvPr>
            <p:ph idx="3" type="body"/>
          </p:nvPr>
        </p:nvSpPr>
        <p:spPr>
          <a:xfrm>
            <a:off x="2729163" y="3831757"/>
            <a:ext cx="7851900" cy="64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560" name="Google Shape;560;g16e17af7367_0_816"/>
          <p:cNvSpPr txBox="1"/>
          <p:nvPr>
            <p:ph idx="4" type="body"/>
          </p:nvPr>
        </p:nvSpPr>
        <p:spPr>
          <a:xfrm>
            <a:off x="2729163" y="3480007"/>
            <a:ext cx="2411700" cy="11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594ededcb6_0_3"/>
          <p:cNvPicPr preferRelativeResize="0"/>
          <p:nvPr/>
        </p:nvPicPr>
        <p:blipFill rotWithShape="1">
          <a:blip r:embed="rId3">
            <a:alphaModFix/>
          </a:blip>
          <a:srcRect b="0" l="0" r="0" t="0"/>
          <a:stretch/>
        </p:blipFill>
        <p:spPr>
          <a:xfrm>
            <a:off x="546813" y="1487475"/>
            <a:ext cx="11098373" cy="4243175"/>
          </a:xfrm>
          <a:prstGeom prst="rect">
            <a:avLst/>
          </a:prstGeom>
          <a:noFill/>
          <a:ln>
            <a:noFill/>
          </a:ln>
        </p:spPr>
      </p:pic>
      <p:sp>
        <p:nvSpPr>
          <p:cNvPr id="220" name="Google Shape;220;g1594ededcb6_0_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From Last Week: Timeline</a:t>
            </a:r>
            <a:endParaRPr sz="2800"/>
          </a:p>
        </p:txBody>
      </p:sp>
      <p:sp>
        <p:nvSpPr>
          <p:cNvPr id="221" name="Google Shape;221;g1594ededcb6_0_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22" name="Google Shape;222;g1594ededcb6_0_3"/>
          <p:cNvSpPr/>
          <p:nvPr/>
        </p:nvSpPr>
        <p:spPr>
          <a:xfrm>
            <a:off x="8718800" y="1729150"/>
            <a:ext cx="615000" cy="3965400"/>
          </a:xfrm>
          <a:prstGeom prst="rect">
            <a:avLst/>
          </a:prstGeom>
          <a:noFill/>
          <a:ln cap="flat" cmpd="sng" w="28575">
            <a:solidFill>
              <a:srgbClr val="92D050"/>
            </a:solidFill>
            <a:prstDash val="dash"/>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3" name="Google Shape;223;g1594ededcb6_0_3"/>
          <p:cNvSpPr/>
          <p:nvPr/>
        </p:nvSpPr>
        <p:spPr>
          <a:xfrm>
            <a:off x="8796954" y="1207664"/>
            <a:ext cx="411000" cy="279000"/>
          </a:xfrm>
          <a:prstGeom prst="stripedRightArrow">
            <a:avLst>
              <a:gd fmla="val 50000" name="adj1"/>
              <a:gd fmla="val 72294" name="adj2"/>
            </a:avLst>
          </a:prstGeom>
          <a:solidFill>
            <a:srgbClr val="92D050"/>
          </a:solidFill>
          <a:ln>
            <a:noFill/>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4" name="Google Shape;224;g1594ededcb6_0_3"/>
          <p:cNvSpPr/>
          <p:nvPr/>
        </p:nvSpPr>
        <p:spPr>
          <a:xfrm>
            <a:off x="9333800"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5" name="Google Shape;225;g1594ededcb6_0_3"/>
          <p:cNvSpPr/>
          <p:nvPr/>
        </p:nvSpPr>
        <p:spPr>
          <a:xfrm>
            <a:off x="11030175" y="1729125"/>
            <a:ext cx="6150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6" name="Google Shape;226;g1594ededcb6_0_3"/>
          <p:cNvSpPr txBox="1"/>
          <p:nvPr/>
        </p:nvSpPr>
        <p:spPr>
          <a:xfrm>
            <a:off x="5890500" y="5676825"/>
            <a:ext cx="21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68D2E"/>
                </a:solidFill>
                <a:latin typeface="Arial"/>
                <a:ea typeface="Arial"/>
                <a:cs typeface="Arial"/>
                <a:sym typeface="Arial"/>
              </a:rPr>
              <a:t>1st progress report</a:t>
            </a:r>
            <a:endParaRPr b="1" i="0" sz="1400" u="none" cap="none" strike="noStrike">
              <a:solidFill>
                <a:srgbClr val="F68D2E"/>
              </a:solidFill>
              <a:latin typeface="Arial"/>
              <a:ea typeface="Arial"/>
              <a:cs typeface="Arial"/>
              <a:sym typeface="Arial"/>
            </a:endParaRPr>
          </a:p>
        </p:txBody>
      </p:sp>
      <p:sp>
        <p:nvSpPr>
          <p:cNvPr id="227" name="Google Shape;227;g1594ededcb6_0_3"/>
          <p:cNvSpPr/>
          <p:nvPr/>
        </p:nvSpPr>
        <p:spPr>
          <a:xfrm>
            <a:off x="6441325"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8" name="Google Shape;228;g1594ededcb6_0_3"/>
          <p:cNvSpPr txBox="1"/>
          <p:nvPr/>
        </p:nvSpPr>
        <p:spPr>
          <a:xfrm>
            <a:off x="8548700" y="5676825"/>
            <a:ext cx="21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68D2E"/>
                </a:solidFill>
                <a:latin typeface="Arial"/>
                <a:ea typeface="Arial"/>
                <a:cs typeface="Arial"/>
                <a:sym typeface="Arial"/>
              </a:rPr>
              <a:t>2nd progress report</a:t>
            </a:r>
            <a:endParaRPr b="1" i="0" sz="1400" u="none" cap="none" strike="noStrike">
              <a:solidFill>
                <a:srgbClr val="F68D2E"/>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594ededcb6_0_34"/>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From Last Week</a:t>
            </a:r>
            <a:endParaRPr sz="2800"/>
          </a:p>
        </p:txBody>
      </p:sp>
      <p:sp>
        <p:nvSpPr>
          <p:cNvPr id="234" name="Google Shape;234;g1594ededcb6_0_34"/>
          <p:cNvSpPr txBox="1"/>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marR="0" rtl="0" algn="l">
              <a:lnSpc>
                <a:spcPct val="100000"/>
              </a:lnSpc>
              <a:spcBef>
                <a:spcPts val="600"/>
              </a:spcBef>
              <a:spcAft>
                <a:spcPts val="0"/>
              </a:spcAft>
              <a:buClr>
                <a:srgbClr val="000000"/>
              </a:buClr>
              <a:buSzPts val="1500"/>
              <a:buFont typeface="Arial"/>
              <a:buNone/>
            </a:pPr>
            <a:r>
              <a:t/>
            </a:r>
            <a:endParaRPr b="0" i="0" sz="1500" u="none" cap="none" strike="noStrike">
              <a:solidFill>
                <a:srgbClr val="00338D"/>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rPr b="1" i="0" lang="en-US" sz="2000" u="none" cap="none" strike="noStrike">
                <a:solidFill>
                  <a:srgbClr val="00338D"/>
                </a:solidFill>
                <a:latin typeface="Arial"/>
                <a:ea typeface="Arial"/>
                <a:cs typeface="Arial"/>
                <a:sym typeface="Arial"/>
              </a:rPr>
              <a:t>Action items:</a:t>
            </a:r>
            <a:endParaRPr b="0" i="0" sz="2000" u="none" cap="none" strike="noStrike">
              <a:solidFill>
                <a:srgbClr val="00338D"/>
              </a:solidFill>
              <a:latin typeface="Arial"/>
              <a:ea typeface="Arial"/>
              <a:cs typeface="Arial"/>
              <a:sym typeface="Arial"/>
            </a:endParaRPr>
          </a:p>
          <a:p>
            <a:pPr indent="-336550" lvl="0" marL="457200" rtl="0" algn="l">
              <a:spcBef>
                <a:spcPts val="600"/>
              </a:spcBef>
              <a:spcAft>
                <a:spcPts val="0"/>
              </a:spcAft>
              <a:buClr>
                <a:schemeClr val="dk2"/>
              </a:buClr>
              <a:buSzPts val="1700"/>
              <a:buChar char="●"/>
            </a:pPr>
            <a:r>
              <a:rPr lang="en-US" sz="1700">
                <a:solidFill>
                  <a:schemeClr val="dk2"/>
                </a:solidFill>
              </a:rPr>
              <a:t>Model comparison: consider other objective functions and compare the evaluation metrics (required by Columbia professor)</a:t>
            </a:r>
            <a:endParaRPr sz="1700">
              <a:solidFill>
                <a:schemeClr val="dk2"/>
              </a:solidFill>
            </a:endParaRPr>
          </a:p>
          <a:p>
            <a:pPr indent="-336550" lvl="0" marL="457200" rtl="0" algn="l">
              <a:spcBef>
                <a:spcPts val="600"/>
              </a:spcBef>
              <a:spcAft>
                <a:spcPts val="0"/>
              </a:spcAft>
              <a:buClr>
                <a:schemeClr val="dk2"/>
              </a:buClr>
              <a:buSzPts val="1700"/>
              <a:buChar char="●"/>
            </a:pPr>
            <a:r>
              <a:rPr lang="en-US" sz="1700">
                <a:solidFill>
                  <a:schemeClr val="dk2"/>
                </a:solidFill>
              </a:rPr>
              <a:t>Proceed with business case</a:t>
            </a:r>
            <a:endParaRPr sz="1700">
              <a:solidFill>
                <a:schemeClr val="dk2"/>
              </a:solidFill>
            </a:endParaRPr>
          </a:p>
          <a:p>
            <a:pPr indent="-336550" lvl="1" marL="914400" rtl="0" algn="l">
              <a:spcBef>
                <a:spcPts val="600"/>
              </a:spcBef>
              <a:spcAft>
                <a:spcPts val="0"/>
              </a:spcAft>
              <a:buClr>
                <a:schemeClr val="dk2"/>
              </a:buClr>
              <a:buSzPts val="1700"/>
              <a:buChar char="○"/>
            </a:pPr>
            <a:r>
              <a:rPr lang="en-US" sz="1700">
                <a:solidFill>
                  <a:schemeClr val="dk2"/>
                </a:solidFill>
              </a:rPr>
              <a:t>Gather enough data and work out a first/naive version of insights and solutions</a:t>
            </a:r>
            <a:endParaRPr sz="1700">
              <a:solidFill>
                <a:schemeClr val="dk2"/>
              </a:solidFil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rgbClr val="00338D"/>
              </a:solidFill>
              <a:latin typeface="Arial"/>
              <a:ea typeface="Arial"/>
              <a:cs typeface="Arial"/>
              <a:sym typeface="Arial"/>
            </a:endParaRPr>
          </a:p>
        </p:txBody>
      </p:sp>
      <p:sp>
        <p:nvSpPr>
          <p:cNvPr id="235" name="Google Shape;235;g1594ededcb6_0_3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g167c0562001_0_13"/>
          <p:cNvGrpSpPr/>
          <p:nvPr/>
        </p:nvGrpSpPr>
        <p:grpSpPr>
          <a:xfrm>
            <a:off x="1072450" y="4348988"/>
            <a:ext cx="1991547" cy="1790700"/>
            <a:chOff x="5109950" y="4357525"/>
            <a:chExt cx="1991547" cy="1790700"/>
          </a:xfrm>
        </p:grpSpPr>
        <p:pic>
          <p:nvPicPr>
            <p:cNvPr id="241" name="Google Shape;241;g167c0562001_0_13"/>
            <p:cNvPicPr preferRelativeResize="0"/>
            <p:nvPr/>
          </p:nvPicPr>
          <p:blipFill>
            <a:blip r:embed="rId3">
              <a:alphaModFix/>
            </a:blip>
            <a:stretch>
              <a:fillRect/>
            </a:stretch>
          </p:blipFill>
          <p:spPr>
            <a:xfrm>
              <a:off x="5109950" y="4357525"/>
              <a:ext cx="1991547" cy="1790700"/>
            </a:xfrm>
            <a:prstGeom prst="rect">
              <a:avLst/>
            </a:prstGeom>
            <a:noFill/>
            <a:ln>
              <a:noFill/>
            </a:ln>
          </p:spPr>
        </p:pic>
        <p:sp>
          <p:nvSpPr>
            <p:cNvPr id="242" name="Google Shape;242;g167c0562001_0_13"/>
            <p:cNvSpPr/>
            <p:nvPr/>
          </p:nvSpPr>
          <p:spPr>
            <a:xfrm>
              <a:off x="5379425" y="4373650"/>
              <a:ext cx="1549200" cy="1549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67c0562001_0_13"/>
            <p:cNvSpPr/>
            <p:nvPr/>
          </p:nvSpPr>
          <p:spPr>
            <a:xfrm>
              <a:off x="6108725" y="5103100"/>
              <a:ext cx="90600" cy="9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67c0562001_0_13"/>
            <p:cNvSpPr txBox="1"/>
            <p:nvPr/>
          </p:nvSpPr>
          <p:spPr>
            <a:xfrm>
              <a:off x="5986700" y="5155300"/>
              <a:ext cx="4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10</a:t>
              </a:r>
              <a:endParaRPr b="1">
                <a:solidFill>
                  <a:schemeClr val="dk2"/>
                </a:solidFill>
              </a:endParaRPr>
            </a:p>
          </p:txBody>
        </p:sp>
        <p:sp>
          <p:nvSpPr>
            <p:cNvPr id="245" name="Google Shape;245;g167c0562001_0_13"/>
            <p:cNvSpPr txBox="1"/>
            <p:nvPr/>
          </p:nvSpPr>
          <p:spPr>
            <a:xfrm>
              <a:off x="5799625" y="5260075"/>
              <a:ext cx="4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10</a:t>
              </a:r>
              <a:endParaRPr b="1">
                <a:solidFill>
                  <a:schemeClr val="dk2"/>
                </a:solidFill>
              </a:endParaRPr>
            </a:p>
          </p:txBody>
        </p:sp>
        <p:sp>
          <p:nvSpPr>
            <p:cNvPr id="246" name="Google Shape;246;g167c0562001_0_13"/>
            <p:cNvSpPr/>
            <p:nvPr/>
          </p:nvSpPr>
          <p:spPr>
            <a:xfrm>
              <a:off x="5918225" y="5207725"/>
              <a:ext cx="90600" cy="90300"/>
            </a:xfrm>
            <a:prstGeom prst="ellipse">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67c0562001_0_13"/>
            <p:cNvSpPr/>
            <p:nvPr/>
          </p:nvSpPr>
          <p:spPr>
            <a:xfrm>
              <a:off x="5188925" y="4465900"/>
              <a:ext cx="1549200" cy="1549200"/>
            </a:xfrm>
            <a:prstGeom prst="ellipse">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g167c0562001_0_13"/>
          <p:cNvSpPr/>
          <p:nvPr/>
        </p:nvSpPr>
        <p:spPr>
          <a:xfrm>
            <a:off x="3384550" y="4348988"/>
            <a:ext cx="4091100" cy="1855200"/>
          </a:xfrm>
          <a:prstGeom prst="wedgeRectCallout">
            <a:avLst>
              <a:gd fmla="val -57566" name="adj1"/>
              <a:gd fmla="val -8015"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67c0562001_0_1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Modeling Deep Dive: Optimization Model Improvement ¹</a:t>
            </a:r>
            <a:endParaRPr sz="2800"/>
          </a:p>
        </p:txBody>
      </p:sp>
      <p:sp>
        <p:nvSpPr>
          <p:cNvPr id="250" name="Google Shape;250;g167c0562001_0_1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grpSp>
        <p:nvGrpSpPr>
          <p:cNvPr id="251" name="Google Shape;251;g167c0562001_0_13"/>
          <p:cNvGrpSpPr/>
          <p:nvPr/>
        </p:nvGrpSpPr>
        <p:grpSpPr>
          <a:xfrm>
            <a:off x="803450" y="1028338"/>
            <a:ext cx="10709700" cy="3224550"/>
            <a:chOff x="741150" y="1422588"/>
            <a:chExt cx="10709700" cy="3224550"/>
          </a:xfrm>
        </p:grpSpPr>
        <p:sp>
          <p:nvSpPr>
            <p:cNvPr id="252" name="Google Shape;252;g167c0562001_0_13"/>
            <p:cNvSpPr/>
            <p:nvPr/>
          </p:nvSpPr>
          <p:spPr>
            <a:xfrm>
              <a:off x="741150" y="1464075"/>
              <a:ext cx="10709700" cy="3183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167c0562001_0_13"/>
            <p:cNvSpPr txBox="1"/>
            <p:nvPr/>
          </p:nvSpPr>
          <p:spPr>
            <a:xfrm>
              <a:off x="9835875" y="1640450"/>
              <a:ext cx="1448100" cy="21705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Average EV traffic coverage per charger within 1 miles based on current state (</a:t>
              </a:r>
              <a:r>
                <a:rPr b="1" i="0" lang="en-US" sz="1400" u="none" cap="none" strike="noStrike">
                  <a:solidFill>
                    <a:schemeClr val="lt1"/>
                  </a:solidFill>
                  <a:latin typeface="Arial"/>
                  <a:ea typeface="Arial"/>
                  <a:cs typeface="Arial"/>
                  <a:sym typeface="Arial"/>
                </a:rPr>
                <a:t>ratio</a:t>
              </a:r>
              <a:r>
                <a:rPr lang="en-US" sz="1500">
                  <a:solidFill>
                    <a:schemeClr val="lt1"/>
                  </a:solidFill>
                </a:rPr>
                <a:t>²</a:t>
              </a: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0" lvl="0" marL="0" marR="0" rtl="0" algn="ctr">
                <a:lnSpc>
                  <a:spcPct val="115000"/>
                </a:lnSpc>
                <a:spcBef>
                  <a:spcPts val="1000"/>
                </a:spcBef>
                <a:spcAft>
                  <a:spcPts val="0"/>
                </a:spcAft>
                <a:buClr>
                  <a:srgbClr val="000000"/>
                </a:buClr>
                <a:buSzPts val="2500"/>
                <a:buFont typeface="Arial"/>
                <a:buNone/>
              </a:pPr>
              <a:r>
                <a:rPr b="1" i="0" lang="en-US" sz="2700" u="none" cap="none" strike="noStrike">
                  <a:solidFill>
                    <a:srgbClr val="FFFFFF"/>
                  </a:solidFill>
                  <a:latin typeface="Arial"/>
                  <a:ea typeface="Arial"/>
                  <a:cs typeface="Arial"/>
                  <a:sym typeface="Arial"/>
                </a:rPr>
                <a:t>168</a:t>
              </a:r>
              <a:endParaRPr b="1" i="0" sz="2700" u="none" cap="none" strike="noStrike">
                <a:solidFill>
                  <a:srgbClr val="FFFFFF"/>
                </a:solidFill>
                <a:latin typeface="Arial"/>
                <a:ea typeface="Arial"/>
                <a:cs typeface="Arial"/>
                <a:sym typeface="Arial"/>
              </a:endParaRPr>
            </a:p>
          </p:txBody>
        </p:sp>
        <p:sp>
          <p:nvSpPr>
            <p:cNvPr id="254" name="Google Shape;254;g167c0562001_0_13"/>
            <p:cNvSpPr/>
            <p:nvPr/>
          </p:nvSpPr>
          <p:spPr>
            <a:xfrm>
              <a:off x="852850" y="2083913"/>
              <a:ext cx="2208900" cy="3588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Objective function</a:t>
              </a:r>
              <a:endParaRPr b="1" i="0" sz="1600" u="none" cap="none" strike="noStrike">
                <a:solidFill>
                  <a:srgbClr val="FFFFFF"/>
                </a:solidFill>
                <a:latin typeface="Arial"/>
                <a:ea typeface="Arial"/>
                <a:cs typeface="Arial"/>
                <a:sym typeface="Arial"/>
              </a:endParaRPr>
            </a:p>
          </p:txBody>
        </p:sp>
        <p:sp>
          <p:nvSpPr>
            <p:cNvPr id="255" name="Google Shape;255;g167c0562001_0_13"/>
            <p:cNvSpPr txBox="1"/>
            <p:nvPr/>
          </p:nvSpPr>
          <p:spPr>
            <a:xfrm>
              <a:off x="3277575" y="2038188"/>
              <a:ext cx="7247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US" sz="1500" u="none" cap="none" strike="noStrike">
                  <a:solidFill>
                    <a:schemeClr val="dk2"/>
                  </a:solidFill>
                  <a:latin typeface="Arial"/>
                  <a:ea typeface="Arial"/>
                  <a:cs typeface="Arial"/>
                  <a:sym typeface="Arial"/>
                </a:rPr>
                <a:t>Minimize </a:t>
              </a:r>
              <a:r>
                <a:rPr b="1" lang="en-US" sz="1500">
                  <a:solidFill>
                    <a:schemeClr val="dk2"/>
                  </a:solidFill>
                </a:rPr>
                <a:t>p</a:t>
              </a:r>
              <a:r>
                <a:rPr b="1" lang="en-US" sz="1500">
                  <a:solidFill>
                    <a:schemeClr val="dk2"/>
                  </a:solidFill>
                </a:rPr>
                <a:t>roposed EV charger cnt</a:t>
              </a:r>
              <a:r>
                <a:rPr b="1" i="0" lang="en-US" sz="1500" u="none" cap="none" strike="noStrike">
                  <a:solidFill>
                    <a:schemeClr val="dk2"/>
                  </a:solidFill>
                  <a:latin typeface="Arial"/>
                  <a:ea typeface="Arial"/>
                  <a:cs typeface="Arial"/>
                  <a:sym typeface="Arial"/>
                </a:rPr>
                <a:t> in all stations</a:t>
              </a:r>
              <a:endParaRPr b="1" sz="1500">
                <a:solidFill>
                  <a:schemeClr val="dk2"/>
                </a:solidFill>
              </a:endParaRPr>
            </a:p>
          </p:txBody>
        </p:sp>
        <p:sp>
          <p:nvSpPr>
            <p:cNvPr id="256" name="Google Shape;256;g167c0562001_0_13"/>
            <p:cNvSpPr/>
            <p:nvPr/>
          </p:nvSpPr>
          <p:spPr>
            <a:xfrm>
              <a:off x="852850" y="2574300"/>
              <a:ext cx="2208900" cy="19857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Constraints </a:t>
              </a:r>
              <a:endParaRPr b="1" i="0" sz="1600" u="none" cap="none" strike="noStrike">
                <a:solidFill>
                  <a:srgbClr val="FFFFFF"/>
                </a:solidFill>
                <a:latin typeface="Arial"/>
                <a:ea typeface="Arial"/>
                <a:cs typeface="Arial"/>
                <a:sym typeface="Arial"/>
              </a:endParaRPr>
            </a:p>
          </p:txBody>
        </p:sp>
        <p:sp>
          <p:nvSpPr>
            <p:cNvPr id="257" name="Google Shape;257;g167c0562001_0_13"/>
            <p:cNvSpPr txBox="1"/>
            <p:nvPr/>
          </p:nvSpPr>
          <p:spPr>
            <a:xfrm>
              <a:off x="3277575" y="2487138"/>
              <a:ext cx="8006400" cy="216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38D"/>
                  </a:solidFill>
                  <a:latin typeface="Arial"/>
                  <a:ea typeface="Arial"/>
                  <a:cs typeface="Arial"/>
                  <a:sym typeface="Arial"/>
                </a:rPr>
                <a:t>Fixed constraints:</a:t>
              </a:r>
              <a:endParaRPr b="0" i="0" sz="1500" u="none" cap="none" strike="noStrike">
                <a:solidFill>
                  <a:srgbClr val="00338D"/>
                </a:solidFill>
                <a:latin typeface="Arial"/>
                <a:ea typeface="Arial"/>
                <a:cs typeface="Arial"/>
                <a:sym typeface="Arial"/>
              </a:endParaRPr>
            </a:p>
            <a:p>
              <a:pPr indent="-209550" lvl="0" marL="285750" rtl="0" algn="l">
                <a:spcBef>
                  <a:spcPts val="0"/>
                </a:spcBef>
                <a:spcAft>
                  <a:spcPts val="0"/>
                </a:spcAft>
                <a:buClr>
                  <a:srgbClr val="00338D"/>
                </a:buClr>
                <a:buSzPts val="1500"/>
                <a:buChar char="●"/>
              </a:pPr>
              <a:r>
                <a:rPr lang="en-US" sz="1500">
                  <a:solidFill>
                    <a:schemeClr val="dk2"/>
                  </a:solidFill>
                </a:rPr>
                <a:t>Driving distance to highway exit &lt; </a:t>
              </a:r>
              <a:r>
                <a:rPr b="1" lang="en-US" sz="1500" strike="sngStrike">
                  <a:solidFill>
                    <a:schemeClr val="dk2"/>
                  </a:solidFill>
                </a:rPr>
                <a:t>5</a:t>
              </a:r>
              <a:r>
                <a:rPr b="1" lang="en-US" sz="1500">
                  <a:solidFill>
                    <a:schemeClr val="dk2"/>
                  </a:solidFill>
                </a:rPr>
                <a:t> 10 miles</a:t>
              </a:r>
              <a:endParaRPr sz="1500" strike="sngStrike">
                <a:solidFill>
                  <a:schemeClr val="dk2"/>
                </a:solidFill>
              </a:endParaRPr>
            </a:p>
            <a:p>
              <a:pPr indent="-209550" lvl="0" marL="285750" rtl="0" algn="l">
                <a:spcBef>
                  <a:spcPts val="0"/>
                </a:spcBef>
                <a:spcAft>
                  <a:spcPts val="0"/>
                </a:spcAft>
                <a:buClr>
                  <a:srgbClr val="00338D"/>
                </a:buClr>
                <a:buSzPts val="1500"/>
                <a:buChar char="●"/>
              </a:pPr>
              <a:r>
                <a:rPr lang="en-US" sz="1500" strike="sngStrike">
                  <a:solidFill>
                    <a:schemeClr val="dk2"/>
                  </a:solidFill>
                </a:rPr>
                <a:t>No additional new EV stations appearing in </a:t>
              </a:r>
              <a:r>
                <a:rPr b="1" lang="en-US" sz="1500" strike="sngStrike">
                  <a:solidFill>
                    <a:schemeClr val="dk2"/>
                  </a:solidFill>
                </a:rPr>
                <a:t>2.5</a:t>
              </a:r>
              <a:r>
                <a:rPr lang="en-US" sz="1500" strike="sngStrike">
                  <a:solidFill>
                    <a:schemeClr val="dk2"/>
                  </a:solidFill>
                </a:rPr>
                <a:t>-mile straight line radius</a:t>
              </a:r>
              <a:endParaRPr b="0" i="0" sz="1500" u="none" cap="none" strike="sngStrike">
                <a:solidFill>
                  <a:srgbClr val="00338D"/>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500"/>
                <a:buFont typeface="Arial"/>
                <a:buNone/>
              </a:pPr>
              <a:r>
                <a:rPr b="0" i="0" lang="en-US" sz="1500" u="none" cap="none" strike="noStrike">
                  <a:solidFill>
                    <a:srgbClr val="00338D"/>
                  </a:solidFill>
                  <a:latin typeface="Arial"/>
                  <a:ea typeface="Arial"/>
                  <a:cs typeface="Arial"/>
                  <a:sym typeface="Arial"/>
                </a:rPr>
                <a:t>Constraints varied by variables:</a:t>
              </a:r>
              <a:endParaRPr b="0" i="0" sz="1500" u="none" cap="none" strike="noStrike">
                <a:solidFill>
                  <a:srgbClr val="00338D"/>
                </a:solidFill>
                <a:latin typeface="Arial"/>
                <a:ea typeface="Arial"/>
                <a:cs typeface="Arial"/>
                <a:sym typeface="Arial"/>
              </a:endParaRPr>
            </a:p>
            <a:p>
              <a:pPr indent="-209550" lvl="0" marL="285750" marR="0" rtl="0" algn="l">
                <a:lnSpc>
                  <a:spcPct val="100000"/>
                </a:lnSpc>
                <a:spcBef>
                  <a:spcPts val="0"/>
                </a:spcBef>
                <a:spcAft>
                  <a:spcPts val="0"/>
                </a:spcAft>
                <a:buClr>
                  <a:srgbClr val="00338D"/>
                </a:buClr>
                <a:buSzPts val="1500"/>
                <a:buChar char="●"/>
              </a:pPr>
              <a:r>
                <a:rPr i="0" lang="en-US" sz="1500" u="none" cap="none" strike="noStrike">
                  <a:solidFill>
                    <a:srgbClr val="00338D"/>
                  </a:solidFill>
                </a:rPr>
                <a:t>All traffic demand satisfied: </a:t>
              </a:r>
              <a:endParaRPr i="0" sz="1500" u="none" cap="none" strike="noStrike">
                <a:solidFill>
                  <a:srgbClr val="00338D"/>
                </a:solidFill>
              </a:endParaRPr>
            </a:p>
            <a:p>
              <a:pPr indent="0" lvl="0" marL="285750" marR="0" rtl="0" algn="l">
                <a:lnSpc>
                  <a:spcPct val="100000"/>
                </a:lnSpc>
                <a:spcBef>
                  <a:spcPts val="0"/>
                </a:spcBef>
                <a:spcAft>
                  <a:spcPts val="0"/>
                </a:spcAft>
                <a:buClr>
                  <a:srgbClr val="000000"/>
                </a:buClr>
                <a:buSzPts val="1500"/>
                <a:buFont typeface="Arial"/>
                <a:buNone/>
              </a:pPr>
              <a:r>
                <a:rPr b="0" i="0" lang="en-US" sz="1500" u="none" cap="none" strike="noStrike">
                  <a:solidFill>
                    <a:srgbClr val="00338D"/>
                  </a:solidFill>
                  <a:latin typeface="Arial"/>
                  <a:ea typeface="Arial"/>
                  <a:cs typeface="Arial"/>
                  <a:sym typeface="Arial"/>
                </a:rPr>
                <a:t>(</a:t>
              </a:r>
              <a:r>
                <a:rPr lang="en-US" sz="1500">
                  <a:solidFill>
                    <a:schemeClr val="dk2"/>
                  </a:solidFill>
                </a:rPr>
                <a:t>Proposed</a:t>
              </a:r>
              <a:r>
                <a:rPr b="0" i="0" lang="en-US" sz="1500" u="none" cap="none" strike="noStrike">
                  <a:solidFill>
                    <a:schemeClr val="dk2"/>
                  </a:solidFill>
                  <a:latin typeface="Arial"/>
                  <a:ea typeface="Arial"/>
                  <a:cs typeface="Arial"/>
                  <a:sym typeface="Arial"/>
                </a:rPr>
                <a:t> EV charger cnt at this location + </a:t>
              </a:r>
              <a:r>
                <a:rPr lang="en-US" sz="1500">
                  <a:solidFill>
                    <a:schemeClr val="dk2"/>
                  </a:solidFill>
                </a:rPr>
                <a:t>e</a:t>
              </a:r>
              <a:r>
                <a:rPr b="0" i="0" lang="en-US" sz="1500" u="none" cap="none" strike="noStrike">
                  <a:solidFill>
                    <a:schemeClr val="dk2"/>
                  </a:solidFill>
                  <a:latin typeface="Arial"/>
                  <a:ea typeface="Arial"/>
                  <a:cs typeface="Arial"/>
                  <a:sym typeface="Arial"/>
                </a:rPr>
                <a:t>xisting </a:t>
              </a:r>
              <a:r>
                <a:rPr b="0" i="0" lang="en-US" sz="1500" u="none" cap="none" strike="noStrike">
                  <a:solidFill>
                    <a:schemeClr val="dk2"/>
                  </a:solidFill>
                  <a:latin typeface="Arial"/>
                  <a:ea typeface="Arial"/>
                  <a:cs typeface="Arial"/>
                  <a:sym typeface="Arial"/>
                </a:rPr>
                <a:t>EV charger</a:t>
              </a:r>
              <a:r>
                <a:rPr lang="en-US" sz="1500">
                  <a:solidFill>
                    <a:schemeClr val="dk2"/>
                  </a:solidFill>
                </a:rPr>
                <a:t> </a:t>
              </a:r>
              <a:r>
                <a:rPr lang="en-US" sz="1500">
                  <a:solidFill>
                    <a:schemeClr val="dk2"/>
                  </a:solidFill>
                </a:rPr>
                <a:t>cnt</a:t>
              </a:r>
              <a:r>
                <a:rPr b="0" i="0" lang="en-US" sz="1500" u="none" cap="none" strike="noStrike">
                  <a:solidFill>
                    <a:schemeClr val="dk2"/>
                  </a:solidFill>
                  <a:latin typeface="Arial"/>
                  <a:ea typeface="Arial"/>
                  <a:cs typeface="Arial"/>
                  <a:sym typeface="Arial"/>
                </a:rPr>
                <a:t> within 5 miles +</a:t>
              </a:r>
              <a:r>
                <a:rPr b="1" i="0" lang="en-US" sz="1500" u="none" cap="none" strike="noStrike">
                  <a:solidFill>
                    <a:schemeClr val="dk2"/>
                  </a:solidFill>
                </a:rPr>
                <a:t>  p</a:t>
              </a:r>
              <a:r>
                <a:rPr b="1" lang="en-US" sz="1500">
                  <a:solidFill>
                    <a:schemeClr val="dk2"/>
                  </a:solidFill>
                </a:rPr>
                <a:t>roposed EV charger cnt within 5 miles</a:t>
              </a:r>
              <a:r>
                <a:rPr b="0" i="0" lang="en-US" sz="1500" u="none" cap="none" strike="noStrike">
                  <a:solidFill>
                    <a:schemeClr val="dk2"/>
                  </a:solidFill>
                  <a:latin typeface="Arial"/>
                  <a:ea typeface="Arial"/>
                  <a:cs typeface="Arial"/>
                  <a:sym typeface="Arial"/>
                </a:rPr>
                <a:t>) * ratio</a:t>
              </a:r>
              <a:r>
                <a:rPr lang="en-US" sz="1500">
                  <a:solidFill>
                    <a:schemeClr val="dk2"/>
                  </a:solidFill>
                </a:rPr>
                <a:t>²</a:t>
              </a:r>
              <a:r>
                <a:rPr b="0" i="0" lang="en-US" sz="1500" u="none" cap="none" strike="noStrike">
                  <a:solidFill>
                    <a:schemeClr val="dk2"/>
                  </a:solidFill>
                  <a:latin typeface="Arial"/>
                  <a:ea typeface="Arial"/>
                  <a:cs typeface="Arial"/>
                  <a:sym typeface="Arial"/>
                </a:rPr>
                <a:t> &gt;=</a:t>
              </a:r>
              <a:r>
                <a:rPr b="0" i="0" lang="en-US" sz="1500" u="none" cap="none" strike="noStrike">
                  <a:solidFill>
                    <a:schemeClr val="dk2"/>
                  </a:solidFill>
                  <a:latin typeface="Arial"/>
                  <a:ea typeface="Arial"/>
                  <a:cs typeface="Arial"/>
                  <a:sym typeface="Arial"/>
                </a:rPr>
                <a:t> </a:t>
              </a:r>
              <a:r>
                <a:rPr b="0" i="0" lang="en-US" sz="1500" u="none" cap="none" strike="noStrike">
                  <a:solidFill>
                    <a:schemeClr val="dk2"/>
                  </a:solidFill>
                  <a:latin typeface="Arial"/>
                  <a:ea typeface="Arial"/>
                  <a:cs typeface="Arial"/>
                  <a:sym typeface="Arial"/>
                </a:rPr>
                <a:t>EV traffic cnt</a:t>
              </a:r>
              <a:endParaRPr b="0" i="0" sz="1500" u="none" cap="none" strike="noStrike">
                <a:solidFill>
                  <a:schemeClr val="dk2"/>
                </a:solidFill>
                <a:latin typeface="Arial"/>
                <a:ea typeface="Arial"/>
                <a:cs typeface="Arial"/>
                <a:sym typeface="Arial"/>
              </a:endParaRPr>
            </a:p>
            <a:p>
              <a:pPr indent="-209550" lvl="0" marL="285750" rtl="0" algn="l">
                <a:spcBef>
                  <a:spcPts val="0"/>
                </a:spcBef>
                <a:spcAft>
                  <a:spcPts val="0"/>
                </a:spcAft>
                <a:buClr>
                  <a:schemeClr val="dk2"/>
                </a:buClr>
                <a:buSzPts val="1500"/>
                <a:buChar char="●"/>
              </a:pPr>
              <a:r>
                <a:rPr lang="en-US" sz="1500">
                  <a:solidFill>
                    <a:schemeClr val="dk2"/>
                  </a:solidFill>
                </a:rPr>
                <a:t>Proposed EV charger cnt at this location &lt; 10 ³</a:t>
              </a:r>
              <a:endParaRPr sz="1500">
                <a:solidFill>
                  <a:schemeClr val="dk2"/>
                </a:solidFill>
              </a:endParaRPr>
            </a:p>
          </p:txBody>
        </p:sp>
        <p:sp>
          <p:nvSpPr>
            <p:cNvPr id="258" name="Google Shape;258;g167c0562001_0_13"/>
            <p:cNvSpPr/>
            <p:nvPr/>
          </p:nvSpPr>
          <p:spPr>
            <a:xfrm>
              <a:off x="852850" y="1536813"/>
              <a:ext cx="2208900" cy="4155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Variable</a:t>
              </a:r>
              <a:endParaRPr b="1" i="0" sz="1600" u="none" cap="none" strike="noStrike">
                <a:solidFill>
                  <a:srgbClr val="FFFFFF"/>
                </a:solidFill>
                <a:latin typeface="Arial"/>
                <a:ea typeface="Arial"/>
                <a:cs typeface="Arial"/>
                <a:sym typeface="Arial"/>
              </a:endParaRPr>
            </a:p>
          </p:txBody>
        </p:sp>
        <p:sp>
          <p:nvSpPr>
            <p:cNvPr id="259" name="Google Shape;259;g167c0562001_0_13"/>
            <p:cNvSpPr txBox="1"/>
            <p:nvPr/>
          </p:nvSpPr>
          <p:spPr>
            <a:xfrm>
              <a:off x="3277575" y="1422588"/>
              <a:ext cx="7247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500"/>
                <a:buFont typeface="Arial"/>
                <a:buNone/>
              </a:pPr>
              <a:r>
                <a:rPr b="1" i="0" lang="en-US" sz="1500" u="none" cap="none" strike="noStrike">
                  <a:solidFill>
                    <a:schemeClr val="dk2"/>
                  </a:solidFill>
                  <a:latin typeface="Arial"/>
                  <a:ea typeface="Arial"/>
                  <a:cs typeface="Arial"/>
                  <a:sym typeface="Arial"/>
                </a:rPr>
                <a:t>Each gas station location</a:t>
              </a:r>
              <a:endParaRPr b="1"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Arial"/>
                <a:buNone/>
              </a:pPr>
              <a:r>
                <a:rPr b="0" i="0" lang="en-US" sz="1300" u="none" cap="none" strike="noStrike">
                  <a:solidFill>
                    <a:schemeClr val="dk2"/>
                  </a:solidFill>
                  <a:latin typeface="Arial"/>
                  <a:ea typeface="Arial"/>
                  <a:cs typeface="Arial"/>
                  <a:sym typeface="Arial"/>
                </a:rPr>
                <a:t>(output will be charger numbers in each location)</a:t>
              </a:r>
              <a:endParaRPr b="0" i="0" sz="1300" u="none" cap="none" strike="noStrike">
                <a:solidFill>
                  <a:schemeClr val="dk2"/>
                </a:solidFill>
                <a:latin typeface="Arial"/>
                <a:ea typeface="Arial"/>
                <a:cs typeface="Arial"/>
                <a:sym typeface="Arial"/>
              </a:endParaRPr>
            </a:p>
          </p:txBody>
        </p:sp>
      </p:grpSp>
      <p:sp>
        <p:nvSpPr>
          <p:cNvPr id="260" name="Google Shape;260;g167c0562001_0_13"/>
          <p:cNvSpPr txBox="1"/>
          <p:nvPr/>
        </p:nvSpPr>
        <p:spPr>
          <a:xfrm>
            <a:off x="7697925" y="4256750"/>
            <a:ext cx="3501900" cy="197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2"/>
                </a:solidFill>
              </a:rPr>
              <a:t>2</a:t>
            </a:r>
            <a:r>
              <a:rPr b="1" lang="en-US" sz="1200">
                <a:solidFill>
                  <a:schemeClr val="dk2"/>
                </a:solidFill>
              </a:rPr>
              <a:t>.</a:t>
            </a:r>
            <a:r>
              <a:rPr b="1" i="0" lang="en-US" sz="1200" u="none" cap="none" strike="noStrike">
                <a:solidFill>
                  <a:schemeClr val="dk2"/>
                </a:solidFill>
                <a:latin typeface="Arial"/>
                <a:ea typeface="Arial"/>
                <a:cs typeface="Arial"/>
                <a:sym typeface="Arial"/>
              </a:rPr>
              <a:t> total traffic ratio =  traffic count within 1 miles / # of EV stations within 1 miles </a:t>
            </a:r>
            <a:r>
              <a:rPr b="0" i="0" lang="en-US" sz="1200" u="none" cap="none" strike="noStrike">
                <a:solidFill>
                  <a:schemeClr val="dk2"/>
                </a:solidFill>
                <a:latin typeface="Arial"/>
                <a:ea typeface="Arial"/>
                <a:cs typeface="Arial"/>
                <a:sym typeface="Arial"/>
              </a:rPr>
              <a:t>for each Seattle (busy) area I-5 exits</a:t>
            </a:r>
            <a:endParaRPr b="0" i="0" sz="1200" u="none" cap="none" strike="noStrike">
              <a:solidFill>
                <a:schemeClr val="dk2"/>
              </a:solidFill>
              <a:latin typeface="Arial"/>
              <a:ea typeface="Arial"/>
              <a:cs typeface="Arial"/>
              <a:sym typeface="Arial"/>
            </a:endParaRPr>
          </a:p>
          <a:p>
            <a:pPr indent="-304800" lvl="1" marL="914400" marR="0" rtl="0" algn="l">
              <a:lnSpc>
                <a:spcPct val="100000"/>
              </a:lnSpc>
              <a:spcBef>
                <a:spcPts val="0"/>
              </a:spcBef>
              <a:spcAft>
                <a:spcPts val="0"/>
              </a:spcAft>
              <a:buClr>
                <a:schemeClr val="dk2"/>
              </a:buClr>
              <a:buSzPts val="1200"/>
              <a:buFont typeface="Arial"/>
              <a:buChar char="○"/>
            </a:pPr>
            <a:r>
              <a:rPr b="0" i="0" lang="en-US" sz="1200" u="none" cap="none" strike="noStrike">
                <a:solidFill>
                  <a:schemeClr val="dk2"/>
                </a:solidFill>
                <a:latin typeface="Arial"/>
                <a:ea typeface="Arial"/>
                <a:cs typeface="Arial"/>
                <a:sym typeface="Arial"/>
              </a:rPr>
              <a:t>take the average of each ratio on exits and come to the final ratio</a:t>
            </a:r>
            <a:endParaRPr b="0" i="0" sz="1200" u="none" cap="none" strike="noStrike">
              <a:solidFill>
                <a:schemeClr val="dk2"/>
              </a:solidFill>
              <a:latin typeface="Arial"/>
              <a:ea typeface="Arial"/>
              <a:cs typeface="Arial"/>
              <a:sym typeface="Arial"/>
            </a:endParaRPr>
          </a:p>
          <a:p>
            <a:pPr indent="-304800" lvl="1" marL="914400" marR="0" rtl="0" algn="l">
              <a:lnSpc>
                <a:spcPct val="100000"/>
              </a:lnSpc>
              <a:spcBef>
                <a:spcPts val="0"/>
              </a:spcBef>
              <a:spcAft>
                <a:spcPts val="0"/>
              </a:spcAft>
              <a:buClr>
                <a:schemeClr val="dk2"/>
              </a:buClr>
              <a:buSzPts val="1200"/>
              <a:buFont typeface="Arial"/>
              <a:buChar char="○"/>
            </a:pPr>
            <a:r>
              <a:rPr b="0" i="0" lang="en-US" sz="1200" u="none" cap="none" strike="noStrike">
                <a:solidFill>
                  <a:schemeClr val="dk2"/>
                </a:solidFill>
                <a:latin typeface="Arial"/>
                <a:ea typeface="Arial"/>
                <a:cs typeface="Arial"/>
                <a:sym typeface="Arial"/>
              </a:rPr>
              <a:t>To approximate the EV traffic, we </a:t>
            </a:r>
            <a:r>
              <a:rPr b="1" i="0" lang="en-US" sz="1200" u="none" cap="none" strike="noStrike">
                <a:solidFill>
                  <a:schemeClr val="dk2"/>
                </a:solidFill>
                <a:latin typeface="Arial"/>
                <a:ea typeface="Arial"/>
                <a:cs typeface="Arial"/>
                <a:sym typeface="Arial"/>
              </a:rPr>
              <a:t>multiply the total traffic by 1.</a:t>
            </a:r>
            <a:r>
              <a:rPr b="1" lang="en-US" sz="1200">
                <a:solidFill>
                  <a:schemeClr val="dk2"/>
                </a:solidFill>
              </a:rPr>
              <a:t>6</a:t>
            </a:r>
            <a:r>
              <a:rPr b="1" i="0" lang="en-US" sz="1200" u="none" cap="none" strike="noStrike">
                <a:solidFill>
                  <a:schemeClr val="dk2"/>
                </a:solidFill>
                <a:latin typeface="Arial"/>
                <a:ea typeface="Arial"/>
                <a:cs typeface="Arial"/>
                <a:sym typeface="Arial"/>
              </a:rPr>
              <a:t>%</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rPr lang="en-US" sz="1200">
                <a:solidFill>
                  <a:schemeClr val="dk2"/>
                </a:solidFill>
              </a:rPr>
              <a:t>3</a:t>
            </a:r>
            <a:r>
              <a:rPr b="0" i="0" lang="en-US" sz="1200" u="none" cap="none" strike="noStrike">
                <a:solidFill>
                  <a:schemeClr val="dk2"/>
                </a:solidFill>
                <a:latin typeface="Arial"/>
                <a:ea typeface="Arial"/>
                <a:cs typeface="Arial"/>
                <a:sym typeface="Arial"/>
              </a:rPr>
              <a:t>. </a:t>
            </a:r>
            <a:r>
              <a:rPr lang="en-US" sz="1200">
                <a:solidFill>
                  <a:schemeClr val="dk2"/>
                </a:solidFill>
              </a:rPr>
              <a:t>We can only apply this constraint to small models due to Gurobi </a:t>
            </a:r>
            <a:r>
              <a:rPr lang="en-US" sz="1200">
                <a:solidFill>
                  <a:schemeClr val="dk2"/>
                </a:solidFill>
              </a:rPr>
              <a:t>License</a:t>
            </a:r>
            <a:r>
              <a:rPr lang="en-US" sz="1200">
                <a:solidFill>
                  <a:schemeClr val="dk2"/>
                </a:solidFill>
              </a:rPr>
              <a:t> limitation</a:t>
            </a:r>
            <a:endParaRPr b="0" i="0" sz="1200" u="none" cap="none" strike="noStrike">
              <a:solidFill>
                <a:schemeClr val="dk2"/>
              </a:solidFill>
              <a:latin typeface="Arial"/>
              <a:ea typeface="Arial"/>
              <a:cs typeface="Arial"/>
              <a:sym typeface="Arial"/>
            </a:endParaRPr>
          </a:p>
        </p:txBody>
      </p:sp>
      <p:grpSp>
        <p:nvGrpSpPr>
          <p:cNvPr id="261" name="Google Shape;261;g167c0562001_0_13"/>
          <p:cNvGrpSpPr/>
          <p:nvPr/>
        </p:nvGrpSpPr>
        <p:grpSpPr>
          <a:xfrm>
            <a:off x="3417763" y="4382338"/>
            <a:ext cx="4022735" cy="1879050"/>
            <a:chOff x="7490413" y="4357525"/>
            <a:chExt cx="4022735" cy="1879050"/>
          </a:xfrm>
        </p:grpSpPr>
        <p:grpSp>
          <p:nvGrpSpPr>
            <p:cNvPr id="262" name="Google Shape;262;g167c0562001_0_13"/>
            <p:cNvGrpSpPr/>
            <p:nvPr/>
          </p:nvGrpSpPr>
          <p:grpSpPr>
            <a:xfrm>
              <a:off x="7490413" y="4357525"/>
              <a:ext cx="4022735" cy="1790700"/>
              <a:chOff x="7649938" y="4357525"/>
              <a:chExt cx="4022735" cy="1790700"/>
            </a:xfrm>
          </p:grpSpPr>
          <p:pic>
            <p:nvPicPr>
              <p:cNvPr id="263" name="Google Shape;263;g167c0562001_0_13"/>
              <p:cNvPicPr preferRelativeResize="0"/>
              <p:nvPr/>
            </p:nvPicPr>
            <p:blipFill>
              <a:blip r:embed="rId3">
                <a:alphaModFix/>
              </a:blip>
              <a:stretch>
                <a:fillRect/>
              </a:stretch>
            </p:blipFill>
            <p:spPr>
              <a:xfrm>
                <a:off x="7649938" y="4357525"/>
                <a:ext cx="1991547" cy="1790700"/>
              </a:xfrm>
              <a:prstGeom prst="rect">
                <a:avLst/>
              </a:prstGeom>
              <a:noFill/>
              <a:ln>
                <a:noFill/>
              </a:ln>
            </p:spPr>
          </p:pic>
          <p:sp>
            <p:nvSpPr>
              <p:cNvPr id="264" name="Google Shape;264;g167c0562001_0_13"/>
              <p:cNvSpPr/>
              <p:nvPr/>
            </p:nvSpPr>
            <p:spPr>
              <a:xfrm>
                <a:off x="7919413" y="4373650"/>
                <a:ext cx="1549200" cy="1549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67c0562001_0_13"/>
              <p:cNvSpPr/>
              <p:nvPr/>
            </p:nvSpPr>
            <p:spPr>
              <a:xfrm>
                <a:off x="8648713" y="5103100"/>
                <a:ext cx="90600" cy="9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67c0562001_0_13"/>
              <p:cNvSpPr txBox="1"/>
              <p:nvPr/>
            </p:nvSpPr>
            <p:spPr>
              <a:xfrm>
                <a:off x="8526688" y="5155300"/>
                <a:ext cx="4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10</a:t>
                </a:r>
                <a:endParaRPr b="1">
                  <a:solidFill>
                    <a:schemeClr val="dk2"/>
                  </a:solidFill>
                </a:endParaRPr>
              </a:p>
            </p:txBody>
          </p:sp>
          <p:sp>
            <p:nvSpPr>
              <p:cNvPr id="267" name="Google Shape;267;g167c0562001_0_13"/>
              <p:cNvSpPr txBox="1"/>
              <p:nvPr/>
            </p:nvSpPr>
            <p:spPr>
              <a:xfrm>
                <a:off x="8967964" y="4975900"/>
                <a:ext cx="48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a:t>
                </a:r>
                <a:endParaRPr b="1" sz="1500">
                  <a:solidFill>
                    <a:schemeClr val="dk2"/>
                  </a:solidFill>
                </a:endParaRPr>
              </a:p>
            </p:txBody>
          </p:sp>
          <p:pic>
            <p:nvPicPr>
              <p:cNvPr id="268" name="Google Shape;268;g167c0562001_0_13"/>
              <p:cNvPicPr preferRelativeResize="0"/>
              <p:nvPr/>
            </p:nvPicPr>
            <p:blipFill>
              <a:blip r:embed="rId3">
                <a:alphaModFix/>
              </a:blip>
              <a:stretch>
                <a:fillRect/>
              </a:stretch>
            </p:blipFill>
            <p:spPr>
              <a:xfrm>
                <a:off x="9681125" y="4357525"/>
                <a:ext cx="1991547" cy="1790700"/>
              </a:xfrm>
              <a:prstGeom prst="rect">
                <a:avLst/>
              </a:prstGeom>
              <a:noFill/>
              <a:ln>
                <a:noFill/>
              </a:ln>
            </p:spPr>
          </p:pic>
          <p:sp>
            <p:nvSpPr>
              <p:cNvPr id="269" name="Google Shape;269;g167c0562001_0_13"/>
              <p:cNvSpPr/>
              <p:nvPr/>
            </p:nvSpPr>
            <p:spPr>
              <a:xfrm>
                <a:off x="9950600" y="4373650"/>
                <a:ext cx="1549200" cy="1549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67c0562001_0_13"/>
              <p:cNvSpPr/>
              <p:nvPr/>
            </p:nvSpPr>
            <p:spPr>
              <a:xfrm>
                <a:off x="10679900" y="5103100"/>
                <a:ext cx="90600" cy="9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67c0562001_0_13"/>
              <p:cNvSpPr txBox="1"/>
              <p:nvPr/>
            </p:nvSpPr>
            <p:spPr>
              <a:xfrm>
                <a:off x="10286550" y="5229313"/>
                <a:ext cx="12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10+10 = 20</a:t>
                </a:r>
                <a:endParaRPr b="1">
                  <a:solidFill>
                    <a:schemeClr val="dk2"/>
                  </a:solidFill>
                </a:endParaRPr>
              </a:p>
            </p:txBody>
          </p:sp>
          <p:sp>
            <p:nvSpPr>
              <p:cNvPr id="272" name="Google Shape;272;g167c0562001_0_13"/>
              <p:cNvSpPr txBox="1"/>
              <p:nvPr/>
            </p:nvSpPr>
            <p:spPr>
              <a:xfrm>
                <a:off x="8343026" y="5045125"/>
                <a:ext cx="48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a:t>
                </a:r>
                <a:endParaRPr b="1" sz="1500">
                  <a:solidFill>
                    <a:schemeClr val="dk2"/>
                  </a:solidFill>
                </a:endParaRPr>
              </a:p>
            </p:txBody>
          </p:sp>
          <p:sp>
            <p:nvSpPr>
              <p:cNvPr id="273" name="Google Shape;273;g167c0562001_0_13"/>
              <p:cNvSpPr txBox="1"/>
              <p:nvPr/>
            </p:nvSpPr>
            <p:spPr>
              <a:xfrm>
                <a:off x="8133501" y="4397425"/>
                <a:ext cx="48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a:t>
                </a:r>
                <a:endParaRPr b="1" sz="1500">
                  <a:solidFill>
                    <a:schemeClr val="dk2"/>
                  </a:solidFill>
                </a:endParaRPr>
              </a:p>
            </p:txBody>
          </p:sp>
          <p:sp>
            <p:nvSpPr>
              <p:cNvPr id="274" name="Google Shape;274;g167c0562001_0_13"/>
              <p:cNvSpPr/>
              <p:nvPr/>
            </p:nvSpPr>
            <p:spPr>
              <a:xfrm>
                <a:off x="10494175" y="5207725"/>
                <a:ext cx="90600" cy="9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g167c0562001_0_13"/>
            <p:cNvSpPr txBox="1"/>
            <p:nvPr/>
          </p:nvSpPr>
          <p:spPr>
            <a:xfrm>
              <a:off x="8104050" y="5836375"/>
              <a:ext cx="10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Old model</a:t>
              </a:r>
              <a:endParaRPr>
                <a:solidFill>
                  <a:schemeClr val="dk2"/>
                </a:solidFill>
              </a:endParaRPr>
            </a:p>
          </p:txBody>
        </p:sp>
        <p:sp>
          <p:nvSpPr>
            <p:cNvPr id="276" name="Google Shape;276;g167c0562001_0_13"/>
            <p:cNvSpPr txBox="1"/>
            <p:nvPr/>
          </p:nvSpPr>
          <p:spPr>
            <a:xfrm>
              <a:off x="10113700" y="5836375"/>
              <a:ext cx="11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New</a:t>
              </a:r>
              <a:r>
                <a:rPr lang="en-US">
                  <a:solidFill>
                    <a:schemeClr val="dk2"/>
                  </a:solidFill>
                </a:rPr>
                <a:t> model</a:t>
              </a:r>
              <a:endParaRPr>
                <a:solidFill>
                  <a:schemeClr val="dk2"/>
                </a:solidFill>
              </a:endParaRPr>
            </a:p>
          </p:txBody>
        </p:sp>
      </p:grpSp>
      <p:sp>
        <p:nvSpPr>
          <p:cNvPr id="277" name="Google Shape;277;g167c0562001_0_13"/>
          <p:cNvSpPr txBox="1"/>
          <p:nvPr/>
        </p:nvSpPr>
        <p:spPr>
          <a:xfrm>
            <a:off x="723900" y="4244363"/>
            <a:ext cx="48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2"/>
                </a:solidFill>
              </a:rPr>
              <a:t>1</a:t>
            </a:r>
            <a:r>
              <a:rPr b="1" lang="en-US" sz="1200">
                <a:solidFill>
                  <a:schemeClr val="dk2"/>
                </a:solidFill>
              </a:rPr>
              <a:t>.</a:t>
            </a:r>
            <a:endParaRPr/>
          </a:p>
        </p:txBody>
      </p:sp>
      <p:cxnSp>
        <p:nvCxnSpPr>
          <p:cNvPr id="278" name="Google Shape;278;g167c0562001_0_13"/>
          <p:cNvCxnSpPr>
            <a:endCxn id="264" idx="7"/>
          </p:cNvCxnSpPr>
          <p:nvPr/>
        </p:nvCxnSpPr>
        <p:spPr>
          <a:xfrm flipH="1" rot="10800000">
            <a:off x="4487862" y="4625338"/>
            <a:ext cx="521700" cy="516600"/>
          </a:xfrm>
          <a:prstGeom prst="straightConnector1">
            <a:avLst/>
          </a:prstGeom>
          <a:noFill/>
          <a:ln cap="flat" cmpd="sng" w="28575">
            <a:solidFill>
              <a:schemeClr val="dk2"/>
            </a:solidFill>
            <a:prstDash val="lgDash"/>
            <a:round/>
            <a:headEnd len="med" w="med" type="none"/>
            <a:tailEnd len="med" w="med" type="none"/>
          </a:ln>
        </p:spPr>
      </p:cxnSp>
      <p:sp>
        <p:nvSpPr>
          <p:cNvPr id="279" name="Google Shape;279;g167c0562001_0_13"/>
          <p:cNvSpPr txBox="1"/>
          <p:nvPr/>
        </p:nvSpPr>
        <p:spPr>
          <a:xfrm rot="-2700000">
            <a:off x="4234743" y="4611106"/>
            <a:ext cx="881621" cy="3385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2"/>
                </a:solidFill>
              </a:rPr>
              <a:t>2.5 miles</a:t>
            </a:r>
            <a:endParaRPr b="1" sz="1000">
              <a:solidFill>
                <a:schemeClr val="dk2"/>
              </a:solidFill>
            </a:endParaRPr>
          </a:p>
        </p:txBody>
      </p:sp>
      <p:sp>
        <p:nvSpPr>
          <p:cNvPr id="280" name="Google Shape;280;g167c0562001_0_13"/>
          <p:cNvSpPr txBox="1"/>
          <p:nvPr/>
        </p:nvSpPr>
        <p:spPr>
          <a:xfrm rot="-2700000">
            <a:off x="6277693" y="4611106"/>
            <a:ext cx="881621" cy="3385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2"/>
                </a:solidFill>
              </a:rPr>
              <a:t>5 miles</a:t>
            </a:r>
            <a:endParaRPr b="1" sz="1000">
              <a:solidFill>
                <a:schemeClr val="dk2"/>
              </a:solidFill>
            </a:endParaRPr>
          </a:p>
        </p:txBody>
      </p:sp>
      <p:cxnSp>
        <p:nvCxnSpPr>
          <p:cNvPr id="281" name="Google Shape;281;g167c0562001_0_13"/>
          <p:cNvCxnSpPr/>
          <p:nvPr/>
        </p:nvCxnSpPr>
        <p:spPr>
          <a:xfrm flipH="1" rot="10800000">
            <a:off x="6521462" y="4625338"/>
            <a:ext cx="521700" cy="516600"/>
          </a:xfrm>
          <a:prstGeom prst="straightConnector1">
            <a:avLst/>
          </a:prstGeom>
          <a:noFill/>
          <a:ln cap="flat" cmpd="sng" w="28575">
            <a:solidFill>
              <a:schemeClr val="dk2"/>
            </a:solidFill>
            <a:prstDash val="lgDash"/>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g18fe975d1b0_0_51"/>
          <p:cNvPicPr preferRelativeResize="0"/>
          <p:nvPr/>
        </p:nvPicPr>
        <p:blipFill>
          <a:blip r:embed="rId3">
            <a:alphaModFix/>
          </a:blip>
          <a:stretch>
            <a:fillRect/>
          </a:stretch>
        </p:blipFill>
        <p:spPr>
          <a:xfrm>
            <a:off x="8636900" y="1036200"/>
            <a:ext cx="2355900" cy="4994160"/>
          </a:xfrm>
          <a:prstGeom prst="rect">
            <a:avLst/>
          </a:prstGeom>
          <a:noFill/>
          <a:ln>
            <a:noFill/>
          </a:ln>
        </p:spPr>
      </p:pic>
      <p:pic>
        <p:nvPicPr>
          <p:cNvPr id="287" name="Google Shape;287;g18fe975d1b0_0_51"/>
          <p:cNvPicPr preferRelativeResize="0"/>
          <p:nvPr/>
        </p:nvPicPr>
        <p:blipFill>
          <a:blip r:embed="rId4">
            <a:alphaModFix/>
          </a:blip>
          <a:stretch>
            <a:fillRect/>
          </a:stretch>
        </p:blipFill>
        <p:spPr>
          <a:xfrm>
            <a:off x="3487275" y="1036222"/>
            <a:ext cx="2355900" cy="4994104"/>
          </a:xfrm>
          <a:prstGeom prst="rect">
            <a:avLst/>
          </a:prstGeom>
          <a:noFill/>
          <a:ln>
            <a:noFill/>
          </a:ln>
        </p:spPr>
      </p:pic>
      <p:sp>
        <p:nvSpPr>
          <p:cNvPr id="288" name="Google Shape;288;g18fe975d1b0_0_5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sp>
        <p:nvSpPr>
          <p:cNvPr id="289" name="Google Shape;289;g18fe975d1b0_0_51"/>
          <p:cNvSpPr txBox="1"/>
          <p:nvPr/>
        </p:nvSpPr>
        <p:spPr>
          <a:xfrm>
            <a:off x="8636900" y="390700"/>
            <a:ext cx="35772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290" name="Google Shape;290;g18fe975d1b0_0_51"/>
          <p:cNvSpPr/>
          <p:nvPr/>
        </p:nvSpPr>
        <p:spPr>
          <a:xfrm>
            <a:off x="1080075" y="1036200"/>
            <a:ext cx="2407200" cy="17883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Model LAST WEEK </a:t>
            </a:r>
            <a:endParaRPr b="1" i="0" sz="1400" u="none" cap="none" strike="noStrike">
              <a:solidFill>
                <a:schemeClr val="lt1"/>
              </a:solidFill>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en-US">
                <a:solidFill>
                  <a:schemeClr val="lt1"/>
                </a:solidFill>
              </a:rPr>
              <a:t>EV% = </a:t>
            </a:r>
            <a:r>
              <a:rPr b="1" lang="en-US" sz="2000">
                <a:solidFill>
                  <a:schemeClr val="lt1"/>
                </a:solidFill>
              </a:rPr>
              <a:t>1.6%</a:t>
            </a:r>
            <a:endParaRPr b="1" i="0" sz="2000" u="none" cap="none" strike="noStrike">
              <a:solidFill>
                <a:schemeClr val="lt1"/>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lt1"/>
                </a:solidFill>
                <a:latin typeface="Arial"/>
                <a:ea typeface="Arial"/>
                <a:cs typeface="Arial"/>
                <a:sym typeface="Arial"/>
              </a:rPr>
              <a:t>Suggested</a:t>
            </a:r>
            <a:r>
              <a:rPr b="1" i="0" lang="en-US" sz="1400" u="none" cap="none" strike="noStrike">
                <a:solidFill>
                  <a:schemeClr val="lt1"/>
                </a:solidFill>
                <a:latin typeface="Arial"/>
                <a:ea typeface="Arial"/>
                <a:cs typeface="Arial"/>
                <a:sym typeface="Arial"/>
              </a:rPr>
              <a:t> </a:t>
            </a:r>
            <a:r>
              <a:rPr b="1" lang="en-US" sz="2000">
                <a:solidFill>
                  <a:schemeClr val="lt1"/>
                </a:solidFill>
              </a:rPr>
              <a:t>11</a:t>
            </a:r>
            <a:r>
              <a:rPr b="1" i="0" lang="en-US" sz="1400" u="none" cap="none" strike="noStrike">
                <a:solidFill>
                  <a:schemeClr val="lt1"/>
                </a:solidFill>
                <a:latin typeface="Arial"/>
                <a:ea typeface="Arial"/>
                <a:cs typeface="Arial"/>
                <a:sym typeface="Arial"/>
              </a:rPr>
              <a:t> </a:t>
            </a:r>
            <a:r>
              <a:rPr b="0" i="0" lang="en-US" sz="1400" u="none" cap="none" strike="noStrike">
                <a:solidFill>
                  <a:schemeClr val="lt1"/>
                </a:solidFill>
                <a:latin typeface="Arial"/>
                <a:ea typeface="Arial"/>
                <a:cs typeface="Arial"/>
                <a:sym typeface="Arial"/>
              </a:rPr>
              <a:t>locations</a:t>
            </a:r>
            <a:endParaRPr b="1" i="0" sz="1500" u="none" cap="none" strike="noStrike">
              <a:solidFill>
                <a:schemeClr val="lt1"/>
              </a:solidFill>
              <a:latin typeface="Arial"/>
              <a:ea typeface="Arial"/>
              <a:cs typeface="Arial"/>
              <a:sym typeface="Arial"/>
            </a:endParaRPr>
          </a:p>
        </p:txBody>
      </p:sp>
      <p:sp>
        <p:nvSpPr>
          <p:cNvPr id="291" name="Google Shape;291;g18fe975d1b0_0_51"/>
          <p:cNvSpPr txBox="1"/>
          <p:nvPr/>
        </p:nvSpPr>
        <p:spPr>
          <a:xfrm>
            <a:off x="1105725" y="5699250"/>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292" name="Google Shape;292;g18fe975d1b0_0_51"/>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Improvement - Current Demand Scenario (2022)</a:t>
            </a:r>
            <a:endParaRPr sz="2800"/>
          </a:p>
        </p:txBody>
      </p:sp>
      <p:sp>
        <p:nvSpPr>
          <p:cNvPr id="293" name="Google Shape;293;g18fe975d1b0_0_51"/>
          <p:cNvSpPr/>
          <p:nvPr/>
        </p:nvSpPr>
        <p:spPr>
          <a:xfrm>
            <a:off x="6229700" y="1036200"/>
            <a:ext cx="2407200" cy="17883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lt1"/>
                </a:solidFill>
              </a:rPr>
              <a:t>Model THIS WEEK</a:t>
            </a:r>
            <a:endParaRPr b="1">
              <a:solidFill>
                <a:schemeClr val="lt1"/>
              </a:solidFill>
            </a:endParaRPr>
          </a:p>
          <a:p>
            <a:pPr indent="0" lvl="0" marL="0" rtl="0" algn="l">
              <a:spcBef>
                <a:spcPts val="1000"/>
              </a:spcBef>
              <a:spcAft>
                <a:spcPts val="0"/>
              </a:spcAft>
              <a:buClr>
                <a:schemeClr val="dk1"/>
              </a:buClr>
              <a:buSzPts val="1100"/>
              <a:buFont typeface="Arial"/>
              <a:buNone/>
            </a:pPr>
            <a:r>
              <a:rPr b="1" lang="en-US">
                <a:solidFill>
                  <a:schemeClr val="lt1"/>
                </a:solidFill>
              </a:rPr>
              <a:t>EV% = </a:t>
            </a:r>
            <a:r>
              <a:rPr b="1" lang="en-US" sz="2000">
                <a:solidFill>
                  <a:schemeClr val="lt1"/>
                </a:solidFill>
              </a:rPr>
              <a:t>1.6%</a:t>
            </a:r>
            <a:endParaRPr b="1">
              <a:solidFill>
                <a:schemeClr val="lt1"/>
              </a:solidFill>
            </a:endParaRPr>
          </a:p>
          <a:p>
            <a:pPr indent="0" lvl="0" marL="0" rtl="0" algn="l">
              <a:spcBef>
                <a:spcPts val="1000"/>
              </a:spcBef>
              <a:spcAft>
                <a:spcPts val="0"/>
              </a:spcAft>
              <a:buClr>
                <a:schemeClr val="dk1"/>
              </a:buClr>
              <a:buSzPts val="1400"/>
              <a:buFont typeface="Arial"/>
              <a:buNone/>
            </a:pPr>
            <a:r>
              <a:t/>
            </a:r>
            <a:endParaRPr b="1">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Suggested</a:t>
            </a:r>
            <a:r>
              <a:rPr b="1" i="0" lang="en-US" sz="1400" u="none" cap="none" strike="noStrike">
                <a:solidFill>
                  <a:schemeClr val="lt1"/>
                </a:solidFill>
                <a:latin typeface="Arial"/>
                <a:ea typeface="Arial"/>
                <a:cs typeface="Arial"/>
                <a:sym typeface="Arial"/>
              </a:rPr>
              <a:t> </a:t>
            </a:r>
            <a:r>
              <a:rPr b="1" lang="en-US" sz="2000">
                <a:solidFill>
                  <a:schemeClr val="lt1"/>
                </a:solidFill>
              </a:rPr>
              <a:t>12</a:t>
            </a:r>
            <a:r>
              <a:rPr b="1" i="0" lang="en-US" sz="1400" u="none" cap="none" strike="noStrike">
                <a:solidFill>
                  <a:schemeClr val="lt1"/>
                </a:solidFill>
                <a:latin typeface="Arial"/>
                <a:ea typeface="Arial"/>
                <a:cs typeface="Arial"/>
                <a:sym typeface="Arial"/>
              </a:rPr>
              <a:t> </a:t>
            </a:r>
            <a:r>
              <a:rPr b="0" i="0" lang="en-US" sz="1400" u="none" cap="none" strike="noStrike">
                <a:solidFill>
                  <a:schemeClr val="lt1"/>
                </a:solidFill>
                <a:latin typeface="Arial"/>
                <a:ea typeface="Arial"/>
                <a:cs typeface="Arial"/>
                <a:sym typeface="Arial"/>
              </a:rPr>
              <a:t>locations</a:t>
            </a:r>
            <a:endParaRPr b="1" i="0" sz="1500" u="none" cap="none" strike="noStrike">
              <a:solidFill>
                <a:schemeClr val="lt1"/>
              </a:solidFill>
              <a:latin typeface="Arial"/>
              <a:ea typeface="Arial"/>
              <a:cs typeface="Arial"/>
              <a:sym typeface="Arial"/>
            </a:endParaRPr>
          </a:p>
        </p:txBody>
      </p:sp>
      <p:sp>
        <p:nvSpPr>
          <p:cNvPr id="294" name="Google Shape;294;g18fe975d1b0_0_51"/>
          <p:cNvSpPr/>
          <p:nvPr/>
        </p:nvSpPr>
        <p:spPr>
          <a:xfrm>
            <a:off x="4113325" y="1544413"/>
            <a:ext cx="533400" cy="518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18fe975d1b0_0_51"/>
          <p:cNvSpPr/>
          <p:nvPr/>
        </p:nvSpPr>
        <p:spPr>
          <a:xfrm>
            <a:off x="9221125" y="1600538"/>
            <a:ext cx="533400" cy="518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296" name="Google Shape;296;g18fe975d1b0_0_51"/>
          <p:cNvSpPr/>
          <p:nvPr/>
        </p:nvSpPr>
        <p:spPr>
          <a:xfrm>
            <a:off x="9648100" y="2354326"/>
            <a:ext cx="720000" cy="6999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297" name="Google Shape;297;g18fe975d1b0_0_51"/>
          <p:cNvSpPr txBox="1"/>
          <p:nvPr/>
        </p:nvSpPr>
        <p:spPr>
          <a:xfrm>
            <a:off x="6102725" y="3339463"/>
            <a:ext cx="2355900" cy="16059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chemeClr val="dk2"/>
              </a:buClr>
              <a:buSzPts val="1400"/>
              <a:buAutoNum type="arabicPeriod"/>
            </a:pPr>
            <a:r>
              <a:rPr lang="en-US">
                <a:solidFill>
                  <a:schemeClr val="dk2"/>
                </a:solidFill>
              </a:rPr>
              <a:t>Removed original problem of duplicated proposed EV charger cnt crowded together</a:t>
            </a:r>
            <a:endParaRPr>
              <a:solidFill>
                <a:schemeClr val="dk2"/>
              </a:solidFill>
            </a:endParaRPr>
          </a:p>
          <a:p>
            <a:pPr indent="-146050" lvl="0" marL="228600" marR="0" rtl="0" algn="l">
              <a:lnSpc>
                <a:spcPct val="100000"/>
              </a:lnSpc>
              <a:spcBef>
                <a:spcPts val="1000"/>
              </a:spcBef>
              <a:spcAft>
                <a:spcPts val="0"/>
              </a:spcAft>
              <a:buClr>
                <a:schemeClr val="dk2"/>
              </a:buClr>
              <a:buSzPts val="1400"/>
              <a:buAutoNum type="arabicPeriod"/>
            </a:pPr>
            <a:r>
              <a:rPr lang="en-US">
                <a:solidFill>
                  <a:schemeClr val="dk2"/>
                </a:solidFill>
              </a:rPr>
              <a:t>Additional reasonable locations appeared</a:t>
            </a:r>
            <a:endParaRPr>
              <a:solidFill>
                <a:schemeClr val="dk2"/>
              </a:solidFill>
            </a:endParaRPr>
          </a:p>
        </p:txBody>
      </p:sp>
      <p:cxnSp>
        <p:nvCxnSpPr>
          <p:cNvPr id="298" name="Google Shape;298;g18fe975d1b0_0_51"/>
          <p:cNvCxnSpPr/>
          <p:nvPr/>
        </p:nvCxnSpPr>
        <p:spPr>
          <a:xfrm rot="10800000">
            <a:off x="8458625" y="4142413"/>
            <a:ext cx="1005300" cy="0"/>
          </a:xfrm>
          <a:prstGeom prst="straightConnector1">
            <a:avLst/>
          </a:prstGeom>
          <a:noFill/>
          <a:ln cap="flat" cmpd="sng" w="19050">
            <a:solidFill>
              <a:schemeClr val="dk2"/>
            </a:solidFill>
            <a:prstDash val="dash"/>
            <a:round/>
            <a:headEnd len="sm" w="sm" type="oval"/>
            <a:tailEnd len="sm" w="sm" type="none"/>
          </a:ln>
        </p:spPr>
      </p:cxnSp>
      <p:cxnSp>
        <p:nvCxnSpPr>
          <p:cNvPr id="299" name="Google Shape;299;g18fe975d1b0_0_51"/>
          <p:cNvCxnSpPr/>
          <p:nvPr/>
        </p:nvCxnSpPr>
        <p:spPr>
          <a:xfrm rot="10800000">
            <a:off x="5097425" y="4142413"/>
            <a:ext cx="1005300" cy="0"/>
          </a:xfrm>
          <a:prstGeom prst="straightConnector1">
            <a:avLst/>
          </a:prstGeom>
          <a:noFill/>
          <a:ln cap="flat" cmpd="sng" w="19050">
            <a:solidFill>
              <a:schemeClr val="dk2"/>
            </a:solidFill>
            <a:prstDash val="dash"/>
            <a:round/>
            <a:headEnd len="sm" w="sm" type="none"/>
            <a:tailEnd len="sm" w="sm" type="oval"/>
          </a:ln>
        </p:spPr>
      </p:cxnSp>
      <p:sp>
        <p:nvSpPr>
          <p:cNvPr id="300" name="Google Shape;300;g18fe975d1b0_0_51"/>
          <p:cNvSpPr/>
          <p:nvPr/>
        </p:nvSpPr>
        <p:spPr>
          <a:xfrm>
            <a:off x="4498488" y="2284926"/>
            <a:ext cx="720000" cy="6999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01" name="Google Shape;301;g18fe975d1b0_0_51"/>
          <p:cNvSpPr/>
          <p:nvPr/>
        </p:nvSpPr>
        <p:spPr>
          <a:xfrm>
            <a:off x="9889525" y="4458150"/>
            <a:ext cx="883500" cy="831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02" name="Google Shape;302;g18fe975d1b0_0_51"/>
          <p:cNvSpPr/>
          <p:nvPr/>
        </p:nvSpPr>
        <p:spPr>
          <a:xfrm>
            <a:off x="4794300" y="4458150"/>
            <a:ext cx="883500" cy="831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g18fe975d1b0_0_69"/>
          <p:cNvPicPr preferRelativeResize="0"/>
          <p:nvPr/>
        </p:nvPicPr>
        <p:blipFill rotWithShape="1">
          <a:blip r:embed="rId3">
            <a:alphaModFix/>
          </a:blip>
          <a:srcRect b="0" l="10260" r="7129" t="0"/>
          <a:stretch/>
        </p:blipFill>
        <p:spPr>
          <a:xfrm>
            <a:off x="1938659" y="1035380"/>
            <a:ext cx="1930667" cy="5009621"/>
          </a:xfrm>
          <a:prstGeom prst="rect">
            <a:avLst/>
          </a:prstGeom>
          <a:noFill/>
          <a:ln>
            <a:noFill/>
          </a:ln>
        </p:spPr>
      </p:pic>
      <p:sp>
        <p:nvSpPr>
          <p:cNvPr id="308" name="Google Shape;308;g18fe975d1b0_0_69"/>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sp>
        <p:nvSpPr>
          <p:cNvPr id="309" name="Google Shape;309;g18fe975d1b0_0_69"/>
          <p:cNvSpPr txBox="1"/>
          <p:nvPr/>
        </p:nvSpPr>
        <p:spPr>
          <a:xfrm>
            <a:off x="8636900" y="390700"/>
            <a:ext cx="35772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310" name="Google Shape;310;g18fe975d1b0_0_69"/>
          <p:cNvSpPr/>
          <p:nvPr/>
        </p:nvSpPr>
        <p:spPr>
          <a:xfrm>
            <a:off x="723900" y="1044943"/>
            <a:ext cx="1237500" cy="11931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US" sz="2000">
                <a:solidFill>
                  <a:schemeClr val="lt1"/>
                </a:solidFill>
              </a:rPr>
              <a:t>2026</a:t>
            </a:r>
            <a:endParaRPr b="1">
              <a:solidFill>
                <a:schemeClr val="lt1"/>
              </a:solidFill>
            </a:endParaRPr>
          </a:p>
          <a:p>
            <a:pPr indent="0" lvl="0" marL="0" rtl="0" algn="l">
              <a:spcBef>
                <a:spcPts val="1000"/>
              </a:spcBef>
              <a:spcAft>
                <a:spcPts val="0"/>
              </a:spcAft>
              <a:buClr>
                <a:schemeClr val="dk1"/>
              </a:buClr>
              <a:buSzPts val="1100"/>
              <a:buFont typeface="Arial"/>
              <a:buNone/>
            </a:pPr>
            <a:r>
              <a:rPr b="1" lang="en-US">
                <a:solidFill>
                  <a:schemeClr val="lt1"/>
                </a:solidFill>
              </a:rPr>
              <a:t>EV% = </a:t>
            </a:r>
            <a:r>
              <a:rPr b="1" lang="en-US" sz="2000">
                <a:solidFill>
                  <a:schemeClr val="lt1"/>
                </a:solidFill>
              </a:rPr>
              <a:t>3</a:t>
            </a:r>
            <a:r>
              <a:rPr b="1" lang="en-US" sz="2000">
                <a:solidFill>
                  <a:schemeClr val="lt1"/>
                </a:solidFill>
              </a:rPr>
              <a:t>%</a:t>
            </a:r>
            <a:endParaRPr b="1" i="0" sz="1500" u="none" cap="none" strike="noStrike">
              <a:solidFill>
                <a:schemeClr val="lt1"/>
              </a:solidFill>
              <a:latin typeface="Arial"/>
              <a:ea typeface="Arial"/>
              <a:cs typeface="Arial"/>
              <a:sym typeface="Arial"/>
            </a:endParaRPr>
          </a:p>
        </p:txBody>
      </p:sp>
      <p:sp>
        <p:nvSpPr>
          <p:cNvPr id="311" name="Google Shape;311;g18fe975d1b0_0_69"/>
          <p:cNvSpPr txBox="1"/>
          <p:nvPr/>
        </p:nvSpPr>
        <p:spPr>
          <a:xfrm>
            <a:off x="8051900" y="6117900"/>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312" name="Google Shape;312;g18fe975d1b0_0_69"/>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Improvement - </a:t>
            </a:r>
            <a:r>
              <a:rPr lang="en-US" sz="2800"/>
              <a:t>Future Demand Scenario</a:t>
            </a:r>
            <a:endParaRPr sz="2800"/>
          </a:p>
        </p:txBody>
      </p:sp>
      <p:sp>
        <p:nvSpPr>
          <p:cNvPr id="313" name="Google Shape;313;g18fe975d1b0_0_69"/>
          <p:cNvSpPr/>
          <p:nvPr/>
        </p:nvSpPr>
        <p:spPr>
          <a:xfrm>
            <a:off x="1938660" y="5490693"/>
            <a:ext cx="1930800" cy="62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lt1"/>
                </a:solidFill>
              </a:rPr>
              <a:t>Model LAST WEEK </a:t>
            </a:r>
            <a:endParaRPr sz="1200">
              <a:solidFill>
                <a:schemeClr val="lt1"/>
              </a:solidFill>
            </a:endParaRPr>
          </a:p>
          <a:p>
            <a:pPr indent="0" lvl="0" marL="0" rtl="0" algn="l">
              <a:spcBef>
                <a:spcPts val="0"/>
              </a:spcBef>
              <a:spcAft>
                <a:spcPts val="0"/>
              </a:spcAft>
              <a:buClr>
                <a:schemeClr val="dk1"/>
              </a:buClr>
              <a:buSzPts val="1100"/>
              <a:buFont typeface="Arial"/>
              <a:buNone/>
            </a:pPr>
            <a:r>
              <a:rPr lang="en-US" sz="1200">
                <a:solidFill>
                  <a:schemeClr val="lt1"/>
                </a:solidFill>
              </a:rPr>
              <a:t>Suggested</a:t>
            </a:r>
            <a:r>
              <a:rPr b="1" lang="en-US" sz="1200">
                <a:solidFill>
                  <a:schemeClr val="lt1"/>
                </a:solidFill>
              </a:rPr>
              <a:t> 12 </a:t>
            </a:r>
            <a:r>
              <a:rPr lang="en-US" sz="1200">
                <a:solidFill>
                  <a:schemeClr val="lt1"/>
                </a:solidFill>
              </a:rPr>
              <a:t>locations</a:t>
            </a:r>
            <a:endParaRPr sz="1200"/>
          </a:p>
        </p:txBody>
      </p:sp>
      <p:pic>
        <p:nvPicPr>
          <p:cNvPr id="314" name="Google Shape;314;g18fe975d1b0_0_69"/>
          <p:cNvPicPr preferRelativeResize="0"/>
          <p:nvPr/>
        </p:nvPicPr>
        <p:blipFill rotWithShape="1">
          <a:blip r:embed="rId4">
            <a:alphaModFix/>
          </a:blip>
          <a:srcRect b="0" l="10452" r="6786" t="0"/>
          <a:stretch/>
        </p:blipFill>
        <p:spPr>
          <a:xfrm>
            <a:off x="3954037" y="1044943"/>
            <a:ext cx="1930667" cy="4990493"/>
          </a:xfrm>
          <a:prstGeom prst="rect">
            <a:avLst/>
          </a:prstGeom>
          <a:noFill/>
          <a:ln>
            <a:noFill/>
          </a:ln>
        </p:spPr>
      </p:pic>
      <p:sp>
        <p:nvSpPr>
          <p:cNvPr id="315" name="Google Shape;315;g18fe975d1b0_0_69"/>
          <p:cNvSpPr/>
          <p:nvPr/>
        </p:nvSpPr>
        <p:spPr>
          <a:xfrm>
            <a:off x="3954037" y="5490693"/>
            <a:ext cx="1930800" cy="62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chemeClr val="lt1"/>
                </a:solidFill>
              </a:rPr>
              <a:t>Model THIS WEEK </a:t>
            </a:r>
            <a:endParaRPr sz="1200">
              <a:solidFill>
                <a:schemeClr val="lt1"/>
              </a:solidFill>
            </a:endParaRPr>
          </a:p>
          <a:p>
            <a:pPr indent="0" lvl="0" marL="0" rtl="0" algn="l">
              <a:spcBef>
                <a:spcPts val="0"/>
              </a:spcBef>
              <a:spcAft>
                <a:spcPts val="0"/>
              </a:spcAft>
              <a:buNone/>
            </a:pPr>
            <a:r>
              <a:rPr lang="en-US" sz="1200">
                <a:solidFill>
                  <a:schemeClr val="lt1"/>
                </a:solidFill>
              </a:rPr>
              <a:t>Suggested</a:t>
            </a:r>
            <a:r>
              <a:rPr b="1" lang="en-US" sz="1200">
                <a:solidFill>
                  <a:schemeClr val="lt1"/>
                </a:solidFill>
              </a:rPr>
              <a:t> 14 </a:t>
            </a:r>
            <a:r>
              <a:rPr lang="en-US" sz="1200">
                <a:solidFill>
                  <a:schemeClr val="lt1"/>
                </a:solidFill>
              </a:rPr>
              <a:t>locations</a:t>
            </a:r>
            <a:endParaRPr sz="1200"/>
          </a:p>
        </p:txBody>
      </p:sp>
      <p:sp>
        <p:nvSpPr>
          <p:cNvPr id="316" name="Google Shape;316;g18fe975d1b0_0_69"/>
          <p:cNvSpPr/>
          <p:nvPr/>
        </p:nvSpPr>
        <p:spPr>
          <a:xfrm>
            <a:off x="5281905" y="4787194"/>
            <a:ext cx="541500" cy="528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pic>
        <p:nvPicPr>
          <p:cNvPr id="317" name="Google Shape;317;g18fe975d1b0_0_69"/>
          <p:cNvPicPr preferRelativeResize="0"/>
          <p:nvPr/>
        </p:nvPicPr>
        <p:blipFill rotWithShape="1">
          <a:blip r:embed="rId5">
            <a:alphaModFix/>
          </a:blip>
          <a:srcRect b="0" l="11336" r="6339" t="0"/>
          <a:stretch/>
        </p:blipFill>
        <p:spPr>
          <a:xfrm>
            <a:off x="7394614" y="1066855"/>
            <a:ext cx="1930667" cy="4990495"/>
          </a:xfrm>
          <a:prstGeom prst="rect">
            <a:avLst/>
          </a:prstGeom>
          <a:noFill/>
          <a:ln>
            <a:noFill/>
          </a:ln>
        </p:spPr>
      </p:pic>
      <p:sp>
        <p:nvSpPr>
          <p:cNvPr id="318" name="Google Shape;318;g18fe975d1b0_0_69"/>
          <p:cNvSpPr/>
          <p:nvPr/>
        </p:nvSpPr>
        <p:spPr>
          <a:xfrm>
            <a:off x="4425100" y="2184752"/>
            <a:ext cx="920700" cy="903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19" name="Google Shape;319;g18fe975d1b0_0_69"/>
          <p:cNvSpPr/>
          <p:nvPr/>
        </p:nvSpPr>
        <p:spPr>
          <a:xfrm>
            <a:off x="2420127" y="2184752"/>
            <a:ext cx="920700" cy="903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0" name="Google Shape;320;g18fe975d1b0_0_69"/>
          <p:cNvPicPr preferRelativeResize="0"/>
          <p:nvPr/>
        </p:nvPicPr>
        <p:blipFill rotWithShape="1">
          <a:blip r:embed="rId6">
            <a:alphaModFix/>
          </a:blip>
          <a:srcRect b="0" l="11261" r="8008" t="0"/>
          <a:stretch/>
        </p:blipFill>
        <p:spPr>
          <a:xfrm>
            <a:off x="9425218" y="1066868"/>
            <a:ext cx="1879579" cy="4990493"/>
          </a:xfrm>
          <a:prstGeom prst="rect">
            <a:avLst/>
          </a:prstGeom>
          <a:noFill/>
          <a:ln>
            <a:noFill/>
          </a:ln>
        </p:spPr>
      </p:pic>
      <p:sp>
        <p:nvSpPr>
          <p:cNvPr id="321" name="Google Shape;321;g18fe975d1b0_0_69"/>
          <p:cNvSpPr/>
          <p:nvPr/>
        </p:nvSpPr>
        <p:spPr>
          <a:xfrm>
            <a:off x="3232775" y="4787194"/>
            <a:ext cx="541500" cy="528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22" name="Google Shape;322;g18fe975d1b0_0_69"/>
          <p:cNvSpPr/>
          <p:nvPr/>
        </p:nvSpPr>
        <p:spPr>
          <a:xfrm>
            <a:off x="10708091" y="4920416"/>
            <a:ext cx="541500" cy="528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23" name="Google Shape;323;g18fe975d1b0_0_69"/>
          <p:cNvSpPr/>
          <p:nvPr/>
        </p:nvSpPr>
        <p:spPr>
          <a:xfrm>
            <a:off x="7394615" y="5512618"/>
            <a:ext cx="1930800" cy="62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chemeClr val="lt1"/>
                </a:solidFill>
              </a:rPr>
              <a:t>Model LAST WEEK </a:t>
            </a:r>
            <a:endParaRPr sz="1200">
              <a:solidFill>
                <a:schemeClr val="lt1"/>
              </a:solidFill>
            </a:endParaRPr>
          </a:p>
          <a:p>
            <a:pPr indent="0" lvl="0" marL="0" rtl="0" algn="l">
              <a:spcBef>
                <a:spcPts val="0"/>
              </a:spcBef>
              <a:spcAft>
                <a:spcPts val="0"/>
              </a:spcAft>
              <a:buNone/>
            </a:pPr>
            <a:r>
              <a:rPr lang="en-US" sz="1200">
                <a:solidFill>
                  <a:schemeClr val="lt1"/>
                </a:solidFill>
              </a:rPr>
              <a:t>Suggested</a:t>
            </a:r>
            <a:r>
              <a:rPr b="1" lang="en-US" sz="1200">
                <a:solidFill>
                  <a:schemeClr val="lt1"/>
                </a:solidFill>
              </a:rPr>
              <a:t> 15 </a:t>
            </a:r>
            <a:r>
              <a:rPr lang="en-US" sz="1200">
                <a:solidFill>
                  <a:schemeClr val="lt1"/>
                </a:solidFill>
              </a:rPr>
              <a:t>locations</a:t>
            </a:r>
            <a:endParaRPr sz="1200"/>
          </a:p>
        </p:txBody>
      </p:sp>
      <p:sp>
        <p:nvSpPr>
          <p:cNvPr id="324" name="Google Shape;324;g18fe975d1b0_0_69"/>
          <p:cNvSpPr/>
          <p:nvPr/>
        </p:nvSpPr>
        <p:spPr>
          <a:xfrm>
            <a:off x="9425219" y="5512618"/>
            <a:ext cx="1879500" cy="62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chemeClr val="lt1"/>
                </a:solidFill>
              </a:rPr>
              <a:t>Model THIS WEEK </a:t>
            </a:r>
            <a:endParaRPr sz="1200">
              <a:solidFill>
                <a:schemeClr val="lt1"/>
              </a:solidFill>
            </a:endParaRPr>
          </a:p>
          <a:p>
            <a:pPr indent="0" lvl="0" marL="0" rtl="0" algn="l">
              <a:spcBef>
                <a:spcPts val="0"/>
              </a:spcBef>
              <a:spcAft>
                <a:spcPts val="0"/>
              </a:spcAft>
              <a:buNone/>
            </a:pPr>
            <a:r>
              <a:rPr lang="en-US" sz="1200">
                <a:solidFill>
                  <a:schemeClr val="lt1"/>
                </a:solidFill>
              </a:rPr>
              <a:t>Suggested</a:t>
            </a:r>
            <a:r>
              <a:rPr b="1" lang="en-US" sz="1200">
                <a:solidFill>
                  <a:schemeClr val="lt1"/>
                </a:solidFill>
              </a:rPr>
              <a:t> 18 </a:t>
            </a:r>
            <a:r>
              <a:rPr lang="en-US" sz="1200">
                <a:solidFill>
                  <a:schemeClr val="lt1"/>
                </a:solidFill>
              </a:rPr>
              <a:t>locations</a:t>
            </a:r>
            <a:endParaRPr sz="1200"/>
          </a:p>
        </p:txBody>
      </p:sp>
      <p:sp>
        <p:nvSpPr>
          <p:cNvPr id="325" name="Google Shape;325;g18fe975d1b0_0_69"/>
          <p:cNvSpPr/>
          <p:nvPr/>
        </p:nvSpPr>
        <p:spPr>
          <a:xfrm>
            <a:off x="8561256" y="4920416"/>
            <a:ext cx="541500" cy="528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26" name="Google Shape;326;g18fe975d1b0_0_69"/>
          <p:cNvSpPr/>
          <p:nvPr/>
        </p:nvSpPr>
        <p:spPr>
          <a:xfrm>
            <a:off x="8476672" y="994525"/>
            <a:ext cx="541500" cy="528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27" name="Google Shape;327;g18fe975d1b0_0_69"/>
          <p:cNvSpPr/>
          <p:nvPr/>
        </p:nvSpPr>
        <p:spPr>
          <a:xfrm>
            <a:off x="10488548" y="994525"/>
            <a:ext cx="541500" cy="528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28" name="Google Shape;328;g18fe975d1b0_0_69"/>
          <p:cNvSpPr/>
          <p:nvPr/>
        </p:nvSpPr>
        <p:spPr>
          <a:xfrm>
            <a:off x="7889024" y="2133227"/>
            <a:ext cx="920700" cy="903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29" name="Google Shape;329;g18fe975d1b0_0_69"/>
          <p:cNvSpPr/>
          <p:nvPr/>
        </p:nvSpPr>
        <p:spPr>
          <a:xfrm>
            <a:off x="9981753" y="2133227"/>
            <a:ext cx="920700" cy="903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30" name="Google Shape;330;g18fe975d1b0_0_69"/>
          <p:cNvSpPr/>
          <p:nvPr/>
        </p:nvSpPr>
        <p:spPr>
          <a:xfrm>
            <a:off x="6156976" y="1066868"/>
            <a:ext cx="1237500" cy="11931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US" sz="2000">
                <a:solidFill>
                  <a:schemeClr val="lt1"/>
                </a:solidFill>
              </a:rPr>
              <a:t>2030</a:t>
            </a:r>
            <a:endParaRPr b="1" sz="2000">
              <a:solidFill>
                <a:schemeClr val="lt1"/>
              </a:solidFill>
            </a:endParaRPr>
          </a:p>
          <a:p>
            <a:pPr indent="0" lvl="0" marL="0" rtl="0" algn="l">
              <a:spcBef>
                <a:spcPts val="1000"/>
              </a:spcBef>
              <a:spcAft>
                <a:spcPts val="0"/>
              </a:spcAft>
              <a:buClr>
                <a:schemeClr val="dk1"/>
              </a:buClr>
              <a:buSzPts val="1100"/>
              <a:buFont typeface="Arial"/>
              <a:buNone/>
            </a:pPr>
            <a:r>
              <a:rPr b="1" lang="en-US">
                <a:solidFill>
                  <a:schemeClr val="lt1"/>
                </a:solidFill>
              </a:rPr>
              <a:t>EV% = </a:t>
            </a:r>
            <a:r>
              <a:rPr b="1" lang="en-US" sz="2000">
                <a:solidFill>
                  <a:schemeClr val="lt1"/>
                </a:solidFill>
              </a:rPr>
              <a:t>5</a:t>
            </a:r>
            <a:r>
              <a:rPr b="1" lang="en-US" sz="2000">
                <a:solidFill>
                  <a:schemeClr val="lt1"/>
                </a:solidFill>
              </a:rPr>
              <a:t>%</a:t>
            </a:r>
            <a:endParaRPr b="1" i="0" sz="1500" u="none" cap="none" strike="noStrike">
              <a:solidFill>
                <a:schemeClr val="lt1"/>
              </a:solidFill>
              <a:latin typeface="Arial"/>
              <a:ea typeface="Arial"/>
              <a:cs typeface="Arial"/>
              <a:sym typeface="Arial"/>
            </a:endParaRPr>
          </a:p>
        </p:txBody>
      </p:sp>
      <p:sp>
        <p:nvSpPr>
          <p:cNvPr id="331" name="Google Shape;331;g18fe975d1b0_0_69"/>
          <p:cNvSpPr/>
          <p:nvPr/>
        </p:nvSpPr>
        <p:spPr>
          <a:xfrm>
            <a:off x="3683800" y="3283700"/>
            <a:ext cx="541500" cy="3054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18fe975d1b0_0_69"/>
          <p:cNvSpPr/>
          <p:nvPr/>
        </p:nvSpPr>
        <p:spPr>
          <a:xfrm>
            <a:off x="9102750" y="3283700"/>
            <a:ext cx="541500" cy="3054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g19008c9037d_1_38"/>
          <p:cNvPicPr preferRelativeResize="0"/>
          <p:nvPr/>
        </p:nvPicPr>
        <p:blipFill rotWithShape="1">
          <a:blip r:embed="rId3">
            <a:alphaModFix/>
          </a:blip>
          <a:srcRect b="0" l="10260" r="7129" t="0"/>
          <a:stretch/>
        </p:blipFill>
        <p:spPr>
          <a:xfrm>
            <a:off x="1822609" y="1040705"/>
            <a:ext cx="1930667" cy="5009621"/>
          </a:xfrm>
          <a:prstGeom prst="rect">
            <a:avLst/>
          </a:prstGeom>
          <a:noFill/>
          <a:ln>
            <a:noFill/>
          </a:ln>
        </p:spPr>
      </p:pic>
      <p:sp>
        <p:nvSpPr>
          <p:cNvPr id="338" name="Google Shape;338;g19008c9037d_1_38"/>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sp>
        <p:nvSpPr>
          <p:cNvPr id="339" name="Google Shape;339;g19008c9037d_1_38"/>
          <p:cNvSpPr txBox="1"/>
          <p:nvPr/>
        </p:nvSpPr>
        <p:spPr>
          <a:xfrm>
            <a:off x="9089975" y="965200"/>
            <a:ext cx="2947200" cy="8313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340" name="Google Shape;340;g19008c9037d_1_38"/>
          <p:cNvSpPr/>
          <p:nvPr/>
        </p:nvSpPr>
        <p:spPr>
          <a:xfrm>
            <a:off x="607850" y="1050268"/>
            <a:ext cx="1237500" cy="11931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US" sz="2000">
                <a:solidFill>
                  <a:schemeClr val="lt1"/>
                </a:solidFill>
              </a:rPr>
              <a:t>2026</a:t>
            </a:r>
            <a:endParaRPr b="1">
              <a:solidFill>
                <a:schemeClr val="lt1"/>
              </a:solidFill>
            </a:endParaRPr>
          </a:p>
          <a:p>
            <a:pPr indent="0" lvl="0" marL="0" rtl="0" algn="l">
              <a:spcBef>
                <a:spcPts val="1000"/>
              </a:spcBef>
              <a:spcAft>
                <a:spcPts val="0"/>
              </a:spcAft>
              <a:buClr>
                <a:schemeClr val="dk1"/>
              </a:buClr>
              <a:buSzPts val="1100"/>
              <a:buFont typeface="Arial"/>
              <a:buNone/>
            </a:pPr>
            <a:r>
              <a:rPr b="1" lang="en-US">
                <a:solidFill>
                  <a:schemeClr val="lt1"/>
                </a:solidFill>
              </a:rPr>
              <a:t>EV% = </a:t>
            </a:r>
            <a:r>
              <a:rPr b="1" lang="en-US" sz="2000">
                <a:solidFill>
                  <a:schemeClr val="lt1"/>
                </a:solidFill>
              </a:rPr>
              <a:t>3%</a:t>
            </a:r>
            <a:endParaRPr b="1" i="0" sz="1500" u="none" cap="none" strike="noStrike">
              <a:solidFill>
                <a:schemeClr val="lt1"/>
              </a:solidFill>
              <a:latin typeface="Arial"/>
              <a:ea typeface="Arial"/>
              <a:cs typeface="Arial"/>
              <a:sym typeface="Arial"/>
            </a:endParaRPr>
          </a:p>
        </p:txBody>
      </p:sp>
      <p:sp>
        <p:nvSpPr>
          <p:cNvPr id="341" name="Google Shape;341;g19008c9037d_1_38"/>
          <p:cNvSpPr txBox="1"/>
          <p:nvPr/>
        </p:nvSpPr>
        <p:spPr>
          <a:xfrm>
            <a:off x="9228250" y="5635950"/>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342" name="Google Shape;342;g19008c9037d_1_38"/>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Improvement - Future Demand Scenario</a:t>
            </a:r>
            <a:endParaRPr sz="2800"/>
          </a:p>
        </p:txBody>
      </p:sp>
      <p:sp>
        <p:nvSpPr>
          <p:cNvPr id="343" name="Google Shape;343;g19008c9037d_1_38"/>
          <p:cNvSpPr/>
          <p:nvPr/>
        </p:nvSpPr>
        <p:spPr>
          <a:xfrm>
            <a:off x="1822610" y="5496018"/>
            <a:ext cx="1930800" cy="62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lt1"/>
                </a:solidFill>
              </a:rPr>
              <a:t>Model LAST WEEK </a:t>
            </a:r>
            <a:endParaRPr sz="1200">
              <a:solidFill>
                <a:schemeClr val="lt1"/>
              </a:solidFill>
            </a:endParaRPr>
          </a:p>
          <a:p>
            <a:pPr indent="0" lvl="0" marL="0" rtl="0" algn="l">
              <a:spcBef>
                <a:spcPts val="0"/>
              </a:spcBef>
              <a:spcAft>
                <a:spcPts val="0"/>
              </a:spcAft>
              <a:buClr>
                <a:schemeClr val="dk1"/>
              </a:buClr>
              <a:buSzPts val="1100"/>
              <a:buFont typeface="Arial"/>
              <a:buNone/>
            </a:pPr>
            <a:r>
              <a:rPr lang="en-US" sz="1200">
                <a:solidFill>
                  <a:schemeClr val="lt1"/>
                </a:solidFill>
              </a:rPr>
              <a:t>Suggested</a:t>
            </a:r>
            <a:r>
              <a:rPr b="1" lang="en-US" sz="1200">
                <a:solidFill>
                  <a:schemeClr val="lt1"/>
                </a:solidFill>
              </a:rPr>
              <a:t> 12 </a:t>
            </a:r>
            <a:r>
              <a:rPr lang="en-US" sz="1200">
                <a:solidFill>
                  <a:schemeClr val="lt1"/>
                </a:solidFill>
              </a:rPr>
              <a:t>locations</a:t>
            </a:r>
            <a:endParaRPr sz="1200"/>
          </a:p>
        </p:txBody>
      </p:sp>
      <p:pic>
        <p:nvPicPr>
          <p:cNvPr id="344" name="Google Shape;344;g19008c9037d_1_38"/>
          <p:cNvPicPr preferRelativeResize="0"/>
          <p:nvPr/>
        </p:nvPicPr>
        <p:blipFill rotWithShape="1">
          <a:blip r:embed="rId4">
            <a:alphaModFix/>
          </a:blip>
          <a:srcRect b="0" l="10452" r="6786" t="0"/>
          <a:stretch/>
        </p:blipFill>
        <p:spPr>
          <a:xfrm>
            <a:off x="3824412" y="1050268"/>
            <a:ext cx="1930667" cy="4990493"/>
          </a:xfrm>
          <a:prstGeom prst="rect">
            <a:avLst/>
          </a:prstGeom>
          <a:noFill/>
          <a:ln>
            <a:noFill/>
          </a:ln>
        </p:spPr>
      </p:pic>
      <p:sp>
        <p:nvSpPr>
          <p:cNvPr id="345" name="Google Shape;345;g19008c9037d_1_38"/>
          <p:cNvSpPr/>
          <p:nvPr/>
        </p:nvSpPr>
        <p:spPr>
          <a:xfrm>
            <a:off x="3824350" y="5496018"/>
            <a:ext cx="1930800" cy="62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chemeClr val="lt1"/>
                </a:solidFill>
              </a:rPr>
              <a:t>Model THIS WEEK </a:t>
            </a:r>
            <a:endParaRPr sz="1200">
              <a:solidFill>
                <a:schemeClr val="lt1"/>
              </a:solidFill>
            </a:endParaRPr>
          </a:p>
          <a:p>
            <a:pPr indent="0" lvl="0" marL="0" rtl="0" algn="l">
              <a:spcBef>
                <a:spcPts val="0"/>
              </a:spcBef>
              <a:spcAft>
                <a:spcPts val="0"/>
              </a:spcAft>
              <a:buNone/>
            </a:pPr>
            <a:r>
              <a:rPr lang="en-US" sz="1200">
                <a:solidFill>
                  <a:schemeClr val="lt1"/>
                </a:solidFill>
              </a:rPr>
              <a:t>Suggested</a:t>
            </a:r>
            <a:r>
              <a:rPr b="1" lang="en-US" sz="1200">
                <a:solidFill>
                  <a:schemeClr val="lt1"/>
                </a:solidFill>
              </a:rPr>
              <a:t> 14 </a:t>
            </a:r>
            <a:r>
              <a:rPr lang="en-US" sz="1200">
                <a:solidFill>
                  <a:schemeClr val="lt1"/>
                </a:solidFill>
              </a:rPr>
              <a:t>locations</a:t>
            </a:r>
            <a:endParaRPr sz="1200"/>
          </a:p>
        </p:txBody>
      </p:sp>
      <p:sp>
        <p:nvSpPr>
          <p:cNvPr id="346" name="Google Shape;346;g19008c9037d_1_38"/>
          <p:cNvSpPr/>
          <p:nvPr/>
        </p:nvSpPr>
        <p:spPr>
          <a:xfrm>
            <a:off x="3574900" y="3281625"/>
            <a:ext cx="541500" cy="3054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g19008c9037d_1_38"/>
          <p:cNvPicPr preferRelativeResize="0"/>
          <p:nvPr/>
        </p:nvPicPr>
        <p:blipFill rotWithShape="1">
          <a:blip r:embed="rId5">
            <a:alphaModFix/>
          </a:blip>
          <a:srcRect b="0" l="10694" r="7351" t="0"/>
          <a:stretch/>
        </p:blipFill>
        <p:spPr>
          <a:xfrm>
            <a:off x="7159300" y="1006288"/>
            <a:ext cx="1930675" cy="4989826"/>
          </a:xfrm>
          <a:prstGeom prst="rect">
            <a:avLst/>
          </a:prstGeom>
          <a:noFill/>
          <a:ln>
            <a:noFill/>
          </a:ln>
        </p:spPr>
      </p:pic>
      <p:sp>
        <p:nvSpPr>
          <p:cNvPr id="348" name="Google Shape;348;g19008c9037d_1_38"/>
          <p:cNvSpPr/>
          <p:nvPr/>
        </p:nvSpPr>
        <p:spPr>
          <a:xfrm>
            <a:off x="7159237" y="5457743"/>
            <a:ext cx="1930800" cy="62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chemeClr val="lt1"/>
                </a:solidFill>
              </a:rPr>
              <a:t>Model THIS WEEK</a:t>
            </a:r>
            <a:endParaRPr sz="1200">
              <a:solidFill>
                <a:schemeClr val="lt1"/>
              </a:solidFill>
            </a:endParaRPr>
          </a:p>
          <a:p>
            <a:pPr indent="0" lvl="0" marL="0" rtl="0" algn="l">
              <a:spcBef>
                <a:spcPts val="0"/>
              </a:spcBef>
              <a:spcAft>
                <a:spcPts val="0"/>
              </a:spcAft>
              <a:buNone/>
            </a:pPr>
            <a:r>
              <a:rPr lang="en-US" sz="1200">
                <a:solidFill>
                  <a:schemeClr val="lt1"/>
                </a:solidFill>
              </a:rPr>
              <a:t>Suggested</a:t>
            </a:r>
            <a:r>
              <a:rPr b="1" lang="en-US" sz="1200">
                <a:solidFill>
                  <a:schemeClr val="lt1"/>
                </a:solidFill>
              </a:rPr>
              <a:t> 19 </a:t>
            </a:r>
            <a:r>
              <a:rPr lang="en-US" sz="1200">
                <a:solidFill>
                  <a:schemeClr val="lt1"/>
                </a:solidFill>
              </a:rPr>
              <a:t>locations</a:t>
            </a:r>
            <a:endParaRPr sz="1200"/>
          </a:p>
        </p:txBody>
      </p:sp>
      <p:sp>
        <p:nvSpPr>
          <p:cNvPr id="349" name="Google Shape;349;g19008c9037d_1_38"/>
          <p:cNvSpPr/>
          <p:nvPr/>
        </p:nvSpPr>
        <p:spPr>
          <a:xfrm>
            <a:off x="5776450" y="3281625"/>
            <a:ext cx="1361400" cy="3054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0" name="Google Shape;350;g19008c9037d_1_38"/>
          <p:cNvSpPr txBox="1"/>
          <p:nvPr/>
        </p:nvSpPr>
        <p:spPr>
          <a:xfrm>
            <a:off x="5644000" y="2803263"/>
            <a:ext cx="16263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2"/>
                </a:solidFill>
              </a:rPr>
              <a:t>Apply additional </a:t>
            </a:r>
            <a:r>
              <a:rPr lang="en-US">
                <a:solidFill>
                  <a:schemeClr val="dk2"/>
                </a:solidFill>
              </a:rPr>
              <a:t>constraint: </a:t>
            </a:r>
            <a:endParaRPr>
              <a:solidFill>
                <a:schemeClr val="dk2"/>
              </a:solidFill>
            </a:endParaRPr>
          </a:p>
          <a:p>
            <a:pPr indent="0" lvl="0" marL="0" rtl="0" algn="ctr">
              <a:spcBef>
                <a:spcPts val="0"/>
              </a:spcBef>
              <a:spcAft>
                <a:spcPts val="0"/>
              </a:spcAft>
              <a:buNone/>
            </a:pPr>
            <a:r>
              <a:t/>
            </a:r>
            <a:endParaRPr>
              <a:solidFill>
                <a:schemeClr val="dk2"/>
              </a:solidFill>
            </a:endParaRPr>
          </a:p>
          <a:p>
            <a:pPr indent="0" lvl="0" marL="0" rtl="0" algn="ctr">
              <a:spcBef>
                <a:spcPts val="0"/>
              </a:spcBef>
              <a:spcAft>
                <a:spcPts val="0"/>
              </a:spcAft>
              <a:buClr>
                <a:schemeClr val="dk1"/>
              </a:buClr>
              <a:buSzPts val="1100"/>
              <a:buFont typeface="Arial"/>
              <a:buNone/>
            </a:pPr>
            <a:r>
              <a:rPr lang="en-US">
                <a:solidFill>
                  <a:schemeClr val="dk2"/>
                </a:solidFill>
              </a:rPr>
              <a:t>P</a:t>
            </a:r>
            <a:r>
              <a:rPr lang="en-US">
                <a:solidFill>
                  <a:schemeClr val="dk2"/>
                </a:solidFill>
              </a:rPr>
              <a:t>roposed EV charger cnt </a:t>
            </a:r>
            <a:r>
              <a:rPr lang="en-US">
                <a:solidFill>
                  <a:schemeClr val="dk2"/>
                </a:solidFill>
              </a:rPr>
              <a:t>&lt; 10 </a:t>
            </a:r>
            <a:endParaRPr>
              <a:solidFill>
                <a:schemeClr val="dk2"/>
              </a:solidFill>
            </a:endParaRPr>
          </a:p>
        </p:txBody>
      </p:sp>
      <p:sp>
        <p:nvSpPr>
          <p:cNvPr id="351" name="Google Shape;351;g19008c9037d_1_38"/>
          <p:cNvSpPr/>
          <p:nvPr/>
        </p:nvSpPr>
        <p:spPr>
          <a:xfrm>
            <a:off x="7495374" y="2066425"/>
            <a:ext cx="627600" cy="6156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2" name="Google Shape;352;g19008c9037d_1_38"/>
          <p:cNvSpPr/>
          <p:nvPr/>
        </p:nvSpPr>
        <p:spPr>
          <a:xfrm>
            <a:off x="4181462" y="2088325"/>
            <a:ext cx="627600" cy="6156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3" name="Google Shape;353;g19008c9037d_1_38"/>
          <p:cNvSpPr/>
          <p:nvPr/>
        </p:nvSpPr>
        <p:spPr>
          <a:xfrm>
            <a:off x="8054937" y="4273450"/>
            <a:ext cx="627600" cy="6156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4" name="Google Shape;354;g19008c9037d_1_38"/>
          <p:cNvSpPr/>
          <p:nvPr/>
        </p:nvSpPr>
        <p:spPr>
          <a:xfrm>
            <a:off x="4750012" y="4371550"/>
            <a:ext cx="627600" cy="6156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355" name="Google Shape;355;g19008c9037d_1_38"/>
          <p:cNvSpPr txBox="1"/>
          <p:nvPr/>
        </p:nvSpPr>
        <p:spPr>
          <a:xfrm>
            <a:off x="9290150" y="1984875"/>
            <a:ext cx="2270700" cy="28989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When we apply the same constraint on </a:t>
            </a:r>
            <a:r>
              <a:rPr b="1" lang="en-US">
                <a:solidFill>
                  <a:schemeClr val="dk2"/>
                </a:solidFill>
              </a:rPr>
              <a:t>5% demand scenario, the model is infeasible</a:t>
            </a:r>
            <a:r>
              <a:rPr b="1" lang="en-US">
                <a:solidFill>
                  <a:schemeClr val="dk2"/>
                </a:solidFill>
              </a:rPr>
              <a:t>.</a:t>
            </a:r>
            <a:r>
              <a:rPr lang="en-US">
                <a:solidFill>
                  <a:schemeClr val="dk2"/>
                </a:solidFill>
              </a:rPr>
              <a:t> This may due to </a:t>
            </a:r>
            <a:endParaRPr>
              <a:solidFill>
                <a:schemeClr val="dk2"/>
              </a:solidFill>
            </a:endParaRPr>
          </a:p>
          <a:p>
            <a:pPr indent="-203200" lvl="0" marL="228600" rtl="0" algn="l">
              <a:spcBef>
                <a:spcPts val="1000"/>
              </a:spcBef>
              <a:spcAft>
                <a:spcPts val="0"/>
              </a:spcAft>
              <a:buClr>
                <a:schemeClr val="dk2"/>
              </a:buClr>
              <a:buSzPts val="1400"/>
              <a:buChar char="●"/>
            </a:pPr>
            <a:r>
              <a:rPr b="1" lang="en-US">
                <a:solidFill>
                  <a:schemeClr val="dk2"/>
                </a:solidFill>
              </a:rPr>
              <a:t>Lack of available candidates</a:t>
            </a:r>
            <a:r>
              <a:rPr lang="en-US">
                <a:solidFill>
                  <a:schemeClr val="dk2"/>
                </a:solidFill>
              </a:rPr>
              <a:t> (e.g. need 24 chargers in one area but there are only 2 available gas station candidates)</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6bd63196c1_1_1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sp>
        <p:nvSpPr>
          <p:cNvPr id="361" name="Google Shape;361;g16bd63196c1_1_11"/>
          <p:cNvSpPr txBox="1"/>
          <p:nvPr/>
        </p:nvSpPr>
        <p:spPr>
          <a:xfrm>
            <a:off x="8287400" y="815800"/>
            <a:ext cx="3012600" cy="554100"/>
          </a:xfrm>
          <a:prstGeom prst="rect">
            <a:avLst/>
          </a:prstGeom>
          <a:noFill/>
          <a:ln>
            <a:noFill/>
          </a:ln>
        </p:spPr>
        <p:txBody>
          <a:bodyPr anchorCtr="0" anchor="t" bIns="91425" lIns="91425" spcFirstLastPara="1" rIns="91425" wrap="square" tIns="91425">
            <a:spAutoFit/>
          </a:bodyPr>
          <a:lstStyle/>
          <a:p>
            <a:pPr indent="-133350" lvl="0" marL="228600" marR="0" rtl="0" algn="l">
              <a:lnSpc>
                <a:spcPct val="100000"/>
              </a:lnSpc>
              <a:spcBef>
                <a:spcPts val="0"/>
              </a:spcBef>
              <a:spcAft>
                <a:spcPts val="0"/>
              </a:spcAft>
              <a:buClr>
                <a:srgbClr val="A5A5A5"/>
              </a:buClr>
              <a:buSzPts val="1200"/>
              <a:buFont typeface="Arial"/>
              <a:buChar char="●"/>
            </a:pPr>
            <a:r>
              <a:rPr b="0" i="0" lang="en-US" sz="1200" u="none" cap="none" strike="noStrike">
                <a:solidFill>
                  <a:srgbClr val="00338D"/>
                </a:solidFill>
                <a:latin typeface="Arial"/>
                <a:ea typeface="Arial"/>
                <a:cs typeface="Arial"/>
                <a:sym typeface="Arial"/>
              </a:rPr>
              <a:t>: Existing EV charging location</a:t>
            </a:r>
            <a:endParaRPr b="0" i="0" sz="1200" u="none" cap="none" strike="noStrike">
              <a:solidFill>
                <a:srgbClr val="00338D"/>
              </a:solidFill>
              <a:latin typeface="Arial"/>
              <a:ea typeface="Arial"/>
              <a:cs typeface="Arial"/>
              <a:sym typeface="Arial"/>
            </a:endParaRPr>
          </a:p>
          <a:p>
            <a:pPr indent="-133350" lvl="0" marL="228600" marR="0" rtl="0" algn="l">
              <a:lnSpc>
                <a:spcPct val="100000"/>
              </a:lnSpc>
              <a:spcBef>
                <a:spcPts val="0"/>
              </a:spcBef>
              <a:spcAft>
                <a:spcPts val="0"/>
              </a:spcAft>
              <a:buClr>
                <a:schemeClr val="dk2"/>
              </a:buClr>
              <a:buSzPts val="1200"/>
              <a:buFont typeface="Arial"/>
              <a:buChar char="●"/>
            </a:pPr>
            <a:r>
              <a:rPr b="0" i="0" lang="en-US" sz="1200" u="none" cap="none" strike="noStrike">
                <a:solidFill>
                  <a:schemeClr val="dk2"/>
                </a:solidFill>
                <a:latin typeface="Arial"/>
                <a:ea typeface="Arial"/>
                <a:cs typeface="Arial"/>
                <a:sym typeface="Arial"/>
              </a:rPr>
              <a:t>: Suggested new EV charging location</a:t>
            </a:r>
            <a:endParaRPr b="0" i="0" sz="1200" u="none" cap="none" strike="noStrike">
              <a:solidFill>
                <a:srgbClr val="00338D"/>
              </a:solidFill>
              <a:latin typeface="Arial"/>
              <a:ea typeface="Arial"/>
              <a:cs typeface="Arial"/>
              <a:sym typeface="Arial"/>
            </a:endParaRPr>
          </a:p>
        </p:txBody>
      </p:sp>
      <p:sp>
        <p:nvSpPr>
          <p:cNvPr id="362" name="Google Shape;362;g16bd63196c1_1_11"/>
          <p:cNvSpPr txBox="1"/>
          <p:nvPr/>
        </p:nvSpPr>
        <p:spPr>
          <a:xfrm>
            <a:off x="8944100" y="5775950"/>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363" name="Google Shape;363;g16bd63196c1_1_11"/>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Improvement</a:t>
            </a:r>
            <a:r>
              <a:rPr lang="en-US" sz="2800"/>
              <a:t> - Other Routes: Current Demand Scenario (2022)</a:t>
            </a:r>
            <a:endParaRPr sz="2800"/>
          </a:p>
        </p:txBody>
      </p:sp>
      <p:pic>
        <p:nvPicPr>
          <p:cNvPr id="364" name="Google Shape;364;g16bd63196c1_1_11"/>
          <p:cNvPicPr preferRelativeResize="0"/>
          <p:nvPr/>
        </p:nvPicPr>
        <p:blipFill rotWithShape="1">
          <a:blip r:embed="rId3">
            <a:alphaModFix/>
          </a:blip>
          <a:srcRect b="8324" l="15365" r="12055" t="12923"/>
          <a:stretch/>
        </p:blipFill>
        <p:spPr>
          <a:xfrm>
            <a:off x="892000" y="1369900"/>
            <a:ext cx="5045101" cy="4101951"/>
          </a:xfrm>
          <a:prstGeom prst="rect">
            <a:avLst/>
          </a:prstGeom>
          <a:noFill/>
          <a:ln>
            <a:noFill/>
          </a:ln>
        </p:spPr>
      </p:pic>
      <p:cxnSp>
        <p:nvCxnSpPr>
          <p:cNvPr id="365" name="Google Shape;365;g16bd63196c1_1_11"/>
          <p:cNvCxnSpPr/>
          <p:nvPr/>
        </p:nvCxnSpPr>
        <p:spPr>
          <a:xfrm>
            <a:off x="6865938" y="4409000"/>
            <a:ext cx="0" cy="0"/>
          </a:xfrm>
          <a:prstGeom prst="straightConnector1">
            <a:avLst/>
          </a:prstGeom>
          <a:noFill/>
          <a:ln cap="flat" cmpd="sng" w="9525">
            <a:solidFill>
              <a:schemeClr val="dk2"/>
            </a:solidFill>
            <a:prstDash val="solid"/>
            <a:round/>
            <a:headEnd len="sm" w="sm" type="none"/>
            <a:tailEnd len="sm" w="sm" type="none"/>
          </a:ln>
        </p:spPr>
      </p:cxnSp>
      <p:pic>
        <p:nvPicPr>
          <p:cNvPr id="366" name="Google Shape;366;g16bd63196c1_1_11"/>
          <p:cNvPicPr preferRelativeResize="0"/>
          <p:nvPr/>
        </p:nvPicPr>
        <p:blipFill rotWithShape="1">
          <a:blip r:embed="rId4">
            <a:alphaModFix/>
          </a:blip>
          <a:srcRect b="8011" l="13943" r="13090" t="12592"/>
          <a:stretch/>
        </p:blipFill>
        <p:spPr>
          <a:xfrm>
            <a:off x="6254900" y="1369900"/>
            <a:ext cx="5045100" cy="4101954"/>
          </a:xfrm>
          <a:prstGeom prst="rect">
            <a:avLst/>
          </a:prstGeom>
          <a:noFill/>
          <a:ln>
            <a:noFill/>
          </a:ln>
        </p:spPr>
      </p:pic>
      <p:sp>
        <p:nvSpPr>
          <p:cNvPr id="367" name="Google Shape;367;g16bd63196c1_1_11"/>
          <p:cNvSpPr/>
          <p:nvPr/>
        </p:nvSpPr>
        <p:spPr>
          <a:xfrm>
            <a:off x="3581200" y="1369900"/>
            <a:ext cx="2355900" cy="1215900"/>
          </a:xfrm>
          <a:prstGeom prst="rect">
            <a:avLst/>
          </a:prstGeom>
          <a:solidFill>
            <a:srgbClr val="00338D"/>
          </a:solidFill>
          <a:ln cap="flat" cmpd="sng" w="9525">
            <a:solidFill>
              <a:srgbClr val="0091D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chemeClr val="dk1"/>
              </a:buClr>
              <a:buSzPts val="1100"/>
              <a:buFont typeface="Arial"/>
              <a:buNone/>
            </a:pPr>
            <a:r>
              <a:rPr b="1" lang="en-US">
                <a:solidFill>
                  <a:schemeClr val="lt1"/>
                </a:solidFill>
              </a:rPr>
              <a:t>Model LAST WEEK</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1" i="0" lang="en-US" u="none" cap="none" strike="noStrike">
                <a:solidFill>
                  <a:schemeClr val="lt1"/>
                </a:solidFill>
                <a:latin typeface="Arial"/>
                <a:ea typeface="Arial"/>
                <a:cs typeface="Arial"/>
                <a:sym typeface="Arial"/>
              </a:rPr>
              <a:t>EV% = 1.6%</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0" i="0" lang="en-US" u="none" cap="none" strike="noStrike">
                <a:solidFill>
                  <a:schemeClr val="lt1"/>
                </a:solidFill>
                <a:latin typeface="Arial"/>
                <a:ea typeface="Arial"/>
                <a:cs typeface="Arial"/>
                <a:sym typeface="Arial"/>
              </a:rPr>
              <a:t>Suggested </a:t>
            </a:r>
            <a:r>
              <a:rPr b="1" i="0" lang="en-US" u="none" cap="none" strike="noStrike">
                <a:solidFill>
                  <a:schemeClr val="lt1"/>
                </a:solidFill>
                <a:latin typeface="Arial"/>
                <a:ea typeface="Arial"/>
                <a:cs typeface="Arial"/>
                <a:sym typeface="Arial"/>
              </a:rPr>
              <a:t>24 </a:t>
            </a:r>
            <a:r>
              <a:rPr b="0" i="0" lang="en-US" u="none" cap="none" strike="noStrike">
                <a:solidFill>
                  <a:schemeClr val="lt1"/>
                </a:solidFill>
                <a:latin typeface="Arial"/>
                <a:ea typeface="Arial"/>
                <a:cs typeface="Arial"/>
                <a:sym typeface="Arial"/>
              </a:rPr>
              <a:t>additional EV charging locations</a:t>
            </a:r>
            <a:endParaRPr b="0" i="0" u="none" cap="none" strike="noStrike">
              <a:solidFill>
                <a:srgbClr val="FFFFFF"/>
              </a:solidFill>
              <a:latin typeface="Arial"/>
              <a:ea typeface="Arial"/>
              <a:cs typeface="Arial"/>
              <a:sym typeface="Arial"/>
            </a:endParaRPr>
          </a:p>
        </p:txBody>
      </p:sp>
      <p:sp>
        <p:nvSpPr>
          <p:cNvPr id="368" name="Google Shape;368;g16bd63196c1_1_11"/>
          <p:cNvSpPr/>
          <p:nvPr/>
        </p:nvSpPr>
        <p:spPr>
          <a:xfrm>
            <a:off x="8944100" y="1369900"/>
            <a:ext cx="2355900" cy="1215900"/>
          </a:xfrm>
          <a:prstGeom prst="rect">
            <a:avLst/>
          </a:prstGeom>
          <a:solidFill>
            <a:srgbClr val="00338D"/>
          </a:solidFill>
          <a:ln cap="flat" cmpd="sng" w="9525">
            <a:solidFill>
              <a:srgbClr val="0091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en-US">
                <a:solidFill>
                  <a:schemeClr val="lt1"/>
                </a:solidFill>
              </a:rPr>
              <a:t>Model THIS WEEK</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1" i="0" lang="en-US" u="none" cap="none" strike="noStrike">
                <a:solidFill>
                  <a:schemeClr val="lt1"/>
                </a:solidFill>
                <a:latin typeface="Arial"/>
                <a:ea typeface="Arial"/>
                <a:cs typeface="Arial"/>
                <a:sym typeface="Arial"/>
              </a:rPr>
              <a:t>EV% = 1.6%</a:t>
            </a:r>
            <a:endParaRPr b="1">
              <a:solidFill>
                <a:schemeClr val="lt1"/>
              </a:solidFill>
            </a:endParaRPr>
          </a:p>
          <a:p>
            <a:pPr indent="0" lvl="0" marL="0" marR="0" rtl="0" algn="l">
              <a:lnSpc>
                <a:spcPct val="100000"/>
              </a:lnSpc>
              <a:spcBef>
                <a:spcPts val="1000"/>
              </a:spcBef>
              <a:spcAft>
                <a:spcPts val="0"/>
              </a:spcAft>
              <a:buClr>
                <a:schemeClr val="dk1"/>
              </a:buClr>
              <a:buSzPts val="1100"/>
              <a:buFont typeface="Arial"/>
              <a:buNone/>
            </a:pPr>
            <a:r>
              <a:rPr b="0" i="0" lang="en-US" u="none" cap="none" strike="noStrike">
                <a:solidFill>
                  <a:schemeClr val="lt1"/>
                </a:solidFill>
                <a:latin typeface="Arial"/>
                <a:ea typeface="Arial"/>
                <a:cs typeface="Arial"/>
                <a:sym typeface="Arial"/>
              </a:rPr>
              <a:t>Suggested </a:t>
            </a:r>
            <a:r>
              <a:rPr b="1" lang="en-US">
                <a:solidFill>
                  <a:schemeClr val="lt1"/>
                </a:solidFill>
              </a:rPr>
              <a:t>40</a:t>
            </a:r>
            <a:r>
              <a:rPr b="1" i="0" lang="en-US" u="none" cap="none" strike="noStrike">
                <a:solidFill>
                  <a:schemeClr val="lt1"/>
                </a:solidFill>
                <a:latin typeface="Arial"/>
                <a:ea typeface="Arial"/>
                <a:cs typeface="Arial"/>
                <a:sym typeface="Arial"/>
              </a:rPr>
              <a:t> </a:t>
            </a:r>
            <a:r>
              <a:rPr b="0" i="0" lang="en-US" u="none" cap="none" strike="noStrike">
                <a:solidFill>
                  <a:schemeClr val="lt1"/>
                </a:solidFill>
                <a:latin typeface="Arial"/>
                <a:ea typeface="Arial"/>
                <a:cs typeface="Arial"/>
                <a:sym typeface="Arial"/>
              </a:rPr>
              <a:t>additional EV charging locations</a:t>
            </a:r>
            <a:endParaRPr b="0" i="0" u="none" cap="none" strike="noStrike">
              <a:solidFill>
                <a:srgbClr val="FFFFFF"/>
              </a:solidFill>
              <a:latin typeface="Arial"/>
              <a:ea typeface="Arial"/>
              <a:cs typeface="Arial"/>
              <a:sym typeface="Arial"/>
            </a:endParaRPr>
          </a:p>
        </p:txBody>
      </p:sp>
      <p:sp>
        <p:nvSpPr>
          <p:cNvPr id="369" name="Google Shape;369;g16bd63196c1_1_11"/>
          <p:cNvSpPr/>
          <p:nvPr/>
        </p:nvSpPr>
        <p:spPr>
          <a:xfrm>
            <a:off x="6569100" y="1369900"/>
            <a:ext cx="1215900" cy="12159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16bd63196c1_1_11"/>
          <p:cNvSpPr/>
          <p:nvPr/>
        </p:nvSpPr>
        <p:spPr>
          <a:xfrm>
            <a:off x="993750" y="1369900"/>
            <a:ext cx="1215900" cy="12159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16bd63196c1_1_11"/>
          <p:cNvSpPr/>
          <p:nvPr/>
        </p:nvSpPr>
        <p:spPr>
          <a:xfrm rot="-1240221">
            <a:off x="9535593" y="3223739"/>
            <a:ext cx="1337713" cy="698386"/>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16bd63196c1_1_11"/>
          <p:cNvSpPr/>
          <p:nvPr/>
        </p:nvSpPr>
        <p:spPr>
          <a:xfrm>
            <a:off x="6480900" y="3475250"/>
            <a:ext cx="770100" cy="16176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16bd63196c1_1_11"/>
          <p:cNvSpPr/>
          <p:nvPr/>
        </p:nvSpPr>
        <p:spPr>
          <a:xfrm>
            <a:off x="892000" y="3381875"/>
            <a:ext cx="770100" cy="16176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16bd63196c1_1_11"/>
          <p:cNvSpPr/>
          <p:nvPr/>
        </p:nvSpPr>
        <p:spPr>
          <a:xfrm rot="-1240221">
            <a:off x="4020893" y="3223739"/>
            <a:ext cx="1337713" cy="698386"/>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16bd63196c1_1_11"/>
          <p:cNvSpPr txBox="1"/>
          <p:nvPr/>
        </p:nvSpPr>
        <p:spPr>
          <a:xfrm>
            <a:off x="865150" y="5471850"/>
            <a:ext cx="7788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lang="en-US">
                <a:solidFill>
                  <a:schemeClr val="dk2"/>
                </a:solidFill>
              </a:rPr>
              <a:t>Additional optimal locations appeared in some areas which weren’t identified previously</a:t>
            </a:r>
            <a:endParaRPr>
              <a:solidFill>
                <a:schemeClr val="dk2"/>
              </a:solidFill>
            </a:endParaRPr>
          </a:p>
        </p:txBody>
      </p:sp>
      <p:sp>
        <p:nvSpPr>
          <p:cNvPr id="376" name="Google Shape;376;g16bd63196c1_1_11"/>
          <p:cNvSpPr/>
          <p:nvPr/>
        </p:nvSpPr>
        <p:spPr>
          <a:xfrm>
            <a:off x="5825250" y="3169850"/>
            <a:ext cx="541500" cy="3054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16bd63196c1_1_11"/>
          <p:cNvSpPr txBox="1"/>
          <p:nvPr/>
        </p:nvSpPr>
        <p:spPr>
          <a:xfrm>
            <a:off x="7681313" y="1559813"/>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I-5</a:t>
            </a:r>
            <a:endParaRPr b="1">
              <a:solidFill>
                <a:srgbClr val="00338D"/>
              </a:solidFill>
            </a:endParaRPr>
          </a:p>
        </p:txBody>
      </p:sp>
      <p:sp>
        <p:nvSpPr>
          <p:cNvPr id="378" name="Google Shape;378;g16bd63196c1_1_11"/>
          <p:cNvSpPr txBox="1"/>
          <p:nvPr/>
        </p:nvSpPr>
        <p:spPr>
          <a:xfrm>
            <a:off x="8944088" y="2990488"/>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I-90</a:t>
            </a:r>
            <a:endParaRPr b="1">
              <a:solidFill>
                <a:srgbClr val="00338D"/>
              </a:solidFill>
            </a:endParaRPr>
          </a:p>
        </p:txBody>
      </p:sp>
      <p:sp>
        <p:nvSpPr>
          <p:cNvPr id="379" name="Google Shape;379;g16bd63196c1_1_11"/>
          <p:cNvSpPr txBox="1"/>
          <p:nvPr/>
        </p:nvSpPr>
        <p:spPr>
          <a:xfrm>
            <a:off x="8653138" y="4859863"/>
            <a:ext cx="53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a:solidFill>
                  <a:srgbClr val="00338D"/>
                </a:solidFill>
              </a:rPr>
              <a:t>I-82</a:t>
            </a:r>
            <a:endParaRPr b="1">
              <a:solidFill>
                <a:srgbClr val="00338D"/>
              </a:solidFill>
            </a:endParaRPr>
          </a:p>
        </p:txBody>
      </p:sp>
      <p:cxnSp>
        <p:nvCxnSpPr>
          <p:cNvPr id="380" name="Google Shape;380;g16bd63196c1_1_11"/>
          <p:cNvCxnSpPr/>
          <p:nvPr/>
        </p:nvCxnSpPr>
        <p:spPr>
          <a:xfrm flipH="1">
            <a:off x="7376525" y="1804319"/>
            <a:ext cx="304800" cy="155700"/>
          </a:xfrm>
          <a:prstGeom prst="straightConnector1">
            <a:avLst/>
          </a:prstGeom>
          <a:noFill/>
          <a:ln cap="flat" cmpd="sng" w="19050">
            <a:solidFill>
              <a:srgbClr val="00338D"/>
            </a:solidFill>
            <a:prstDash val="solid"/>
            <a:round/>
            <a:headEnd len="med" w="med" type="none"/>
            <a:tailEnd len="med" w="med" type="none"/>
          </a:ln>
        </p:spPr>
      </p:cxnSp>
      <p:cxnSp>
        <p:nvCxnSpPr>
          <p:cNvPr id="381" name="Google Shape;381;g16bd63196c1_1_11"/>
          <p:cNvCxnSpPr/>
          <p:nvPr/>
        </p:nvCxnSpPr>
        <p:spPr>
          <a:xfrm flipH="1">
            <a:off x="9034138" y="4704163"/>
            <a:ext cx="152400" cy="155700"/>
          </a:xfrm>
          <a:prstGeom prst="straightConnector1">
            <a:avLst/>
          </a:prstGeom>
          <a:noFill/>
          <a:ln cap="flat" cmpd="sng" w="19050">
            <a:solidFill>
              <a:srgbClr val="00338D"/>
            </a:solidFill>
            <a:prstDash val="solid"/>
            <a:round/>
            <a:headEnd len="med" w="med" type="none"/>
            <a:tailEnd len="med" w="med" type="none"/>
          </a:ln>
        </p:spPr>
      </p:cxnSp>
      <p:cxnSp>
        <p:nvCxnSpPr>
          <p:cNvPr id="382" name="Google Shape;382;g16bd63196c1_1_11"/>
          <p:cNvCxnSpPr/>
          <p:nvPr/>
        </p:nvCxnSpPr>
        <p:spPr>
          <a:xfrm>
            <a:off x="9253750" y="3271957"/>
            <a:ext cx="201600" cy="314100"/>
          </a:xfrm>
          <a:prstGeom prst="straightConnector1">
            <a:avLst/>
          </a:prstGeom>
          <a:noFill/>
          <a:ln cap="flat" cmpd="sng" w="19050">
            <a:solidFill>
              <a:srgbClr val="00338D"/>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KPMG_Widescreen_16:9 02/02/2016">
  <a:themeElements>
    <a:clrScheme name="New KPMG Colours">
      <a:dk1>
        <a:srgbClr val="000000"/>
      </a:dk1>
      <a:lt1>
        <a:srgbClr val="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2021-07-23T16:00:08Z</dcterms:created>
  <dc:creator>Son, Sydney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0x010100AD2B9F41CC46EF4BB26F6338449E7D47</vt:lpwstr>
  </property>
  <property fmtid="{D5CDD505-2E9C-101B-9397-08002B2CF9AE}" pid="3" name="ArticulateGUID">
    <vt:lpwstr>BC5E7210-29E2-4E00-84CC-DD18B540AA4B</vt:lpwstr>
  </property>
  <property fmtid="{D5CDD505-2E9C-101B-9397-08002B2CF9AE}" pid="4" name="ArticulatePath">
    <vt:lpwstr>https://kcentralint.us.kpmg.com/Tax/FutureOfMobility/BillingandInvoices/Vendor Integration and Alignment (VIA)/Deliverables/DESIGN - slide deck template</vt:lpwstr>
  </property>
  <property fmtid="{D5CDD505-2E9C-101B-9397-08002B2CF9AE}" pid="5" name="TaxKeyword">
    <vt:lpwstr>5304;#Future of Mobility|38992cee-059b-4632-b83b-66f7099b82ef</vt:lpwstr>
  </property>
  <property fmtid="{D5CDD505-2E9C-101B-9397-08002B2CF9AE}" pid="6" name="Country Applicability">
    <vt:lpwstr/>
  </property>
  <property fmtid="{D5CDD505-2E9C-101B-9397-08002B2CF9AE}" pid="7" name="Year">
    <vt:lpwstr>5335;#2021|3c8e013a-8e7c-4f48-a879-5c7882782675</vt:lpwstr>
  </property>
  <property fmtid="{D5CDD505-2E9C-101B-9397-08002B2CF9AE}" pid="8" name="Region">
    <vt:lpwstr/>
  </property>
  <property fmtid="{D5CDD505-2E9C-101B-9397-08002B2CF9AE}" pid="9" name="Tax Form Year">
    <vt:lpwstr/>
  </property>
  <property fmtid="{D5CDD505-2E9C-101B-9397-08002B2CF9AE}" pid="10" name="Industry">
    <vt:lpwstr/>
  </property>
  <property fmtid="{D5CDD505-2E9C-101B-9397-08002B2CF9AE}" pid="11" name="Service Group / Offering">
    <vt:lpwstr/>
  </property>
  <property fmtid="{D5CDD505-2E9C-101B-9397-08002B2CF9AE}" pid="12" name="Function">
    <vt:lpwstr/>
  </property>
  <property fmtid="{D5CDD505-2E9C-101B-9397-08002B2CF9AE}" pid="13" name="Tax Topic">
    <vt:lpwstr/>
  </property>
  <property fmtid="{D5CDD505-2E9C-101B-9397-08002B2CF9AE}" pid="14" name="USIndustrySector">
    <vt:lpwstr/>
  </property>
  <property fmtid="{D5CDD505-2E9C-101B-9397-08002B2CF9AE}" pid="15" name="IndustryLOBUS">
    <vt:lpwstr/>
  </property>
  <property fmtid="{D5CDD505-2E9C-101B-9397-08002B2CF9AE}" pid="16" name="Content Use">
    <vt:lpwstr>102;#Internal and External|6bab6e73-df51-4daa-bec1-7e363f8ce81a</vt:lpwstr>
  </property>
  <property fmtid="{D5CDD505-2E9C-101B-9397-08002B2CF9AE}" pid="17" name="State">
    <vt:lpwstr/>
  </property>
  <property fmtid="{D5CDD505-2E9C-101B-9397-08002B2CF9AE}" pid="18" name="USIndustrySegment">
    <vt:lpwstr/>
  </property>
  <property fmtid="{D5CDD505-2E9C-101B-9397-08002B2CF9AE}" pid="19" name="Document Type">
    <vt:lpwstr/>
  </property>
  <property fmtid="{D5CDD505-2E9C-101B-9397-08002B2CF9AE}" pid="20" name="Tax Type">
    <vt:lpwstr/>
  </property>
  <property fmtid="{D5CDD505-2E9C-101B-9397-08002B2CF9AE}" pid="21" name="Abstract">
    <vt:lpwstr>This template slide deck is an executive summary of the findings, priorities, recommendations, and next steps after having gone through the identify and diagnose stages with the client related to their GMS vendor integration and alignment.</vt:lpwstr>
  </property>
  <property fmtid="{D5CDD505-2E9C-101B-9397-08002B2CF9AE}" pid="22" name="TaxKeywordTaxHTField">
    <vt:lpwstr>Future of Mobility|38992cee-059b-4632-b83b-66f7099b82ef</vt:lpwstr>
  </property>
  <property fmtid="{D5CDD505-2E9C-101B-9397-08002B2CF9AE}" pid="23" name="PublicationDate">
    <vt:filetime>2021-01-13T00:00:00Z</vt:filetime>
  </property>
</Properties>
</file>